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Agenda:
- Evaluate an expression step by step.
- Name a value with a clear type.
- Use a type error as feedback.
Goals:
- A small score calculator.
- We trace values before running it.
- Then we add one edge case.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75320" y="4160520"/>
            <a:ext cx="4297680" cy="4297680"/>
          </a:xfrm>
          <a:prstGeom prst="ellipse">
            <a:avLst/>
          </a:prstGeom>
          <a:solidFill>
            <a:srgbClr val="F4F0D8">
              <a:alpha val="0"/>
            </a:srgbClr>
          </a:solidFill>
          <a:ln w="228600">
            <a:solidFill>
              <a:srgbClr val="B36A50">
                <a:alpha val="94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326880" y="5212080"/>
            <a:ext cx="2194560" cy="2194560"/>
          </a:xfrm>
          <a:prstGeom prst="ellipse">
            <a:avLst/>
          </a:prstGeom>
          <a:solidFill>
            <a:srgbClr val="C48A28">
              <a:alpha val="18000"/>
            </a:srgbClr>
          </a:solidFill>
          <a:ln w="12700">
            <a:solidFill>
              <a:srgbClr val="C48A28">
                <a:alpha val="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71323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36A5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1097280"/>
            <a:ext cx="107442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B36A5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AI Game Development &amp; Computer Science Summer Program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658368" y="2395728"/>
            <a:ext cx="9509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2: Expressions, Values, and Types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Same value, different representations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value is the idea. A representation is how we write it.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1828800"/>
            <a:ext cx="2971800" cy="2606040"/>
          </a:xfrm>
          <a:prstGeom prst="roundRect">
            <a:avLst>
              <a:gd name="adj" fmla="val 2105"/>
            </a:avLst>
          </a:prstGeom>
          <a:solidFill>
            <a:srgbClr val="F6DFD3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77240" y="1828800"/>
            <a:ext cx="64008" cy="2606040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14984" y="2011680"/>
            <a:ext cx="2514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value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078992" y="2523744"/>
            <a:ext cx="2441448" cy="17465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idea: four.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 can be written many ways.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224528" y="1828800"/>
            <a:ext cx="2971800" cy="2606040"/>
          </a:xfrm>
          <a:prstGeom prst="roundRect">
            <a:avLst>
              <a:gd name="adj" fmla="val 2105"/>
            </a:avLst>
          </a:prstGeom>
          <a:solidFill>
            <a:srgbClr val="F8E8BD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224528" y="1828800"/>
            <a:ext cx="64008" cy="260604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462272" y="2011680"/>
            <a:ext cx="2514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Many representations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526280" y="2523744"/>
            <a:ext cx="2441448" cy="17465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"four"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0b100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IV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635240" y="1828800"/>
            <a:ext cx="3429000" cy="2606040"/>
          </a:xfrm>
          <a:prstGeom prst="roundRect">
            <a:avLst>
              <a:gd name="adj" fmla="val 2105"/>
            </a:avLst>
          </a:prstGeom>
          <a:solidFill>
            <a:srgbClr val="DFF2EE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635240" y="1828800"/>
            <a:ext cx="64008" cy="2606040"/>
          </a:xfrm>
          <a:prstGeom prst="rect">
            <a:avLst/>
          </a:prstGeom>
          <a:solidFill>
            <a:srgbClr val="1F8A8A"/>
          </a:solidFill>
          <a:ln w="12700">
            <a:solidFill>
              <a:srgbClr val="1F8A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872984" y="2011680"/>
            <a:ext cx="2971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Programming habit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7936992" y="2523744"/>
            <a:ext cx="2898648" cy="17465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Know which representation you have.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Convert only when the program needs it.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005840" y="5166360"/>
            <a:ext cx="10058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is why types matter: the same-looking symbol can mean different things in different contexts.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Type errors are design feedback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type error is not a personal failure. It is a message about a mismatch.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68680" y="1783080"/>
            <a:ext cx="5029200" cy="1874520"/>
          </a:xfrm>
          <a:prstGeom prst="roundRect">
            <a:avLst>
              <a:gd name="adj" fmla="val 2927"/>
            </a:avLst>
          </a:prstGeom>
          <a:solidFill>
            <a:srgbClr val="201A17"/>
          </a:solidFill>
          <a:ln w="12700">
            <a:solidFill>
              <a:srgbClr val="8E4F3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88136" y="1984248"/>
            <a:ext cx="4590288" cy="1472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const total = 40 + "8";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// What did we mean?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// 48 or "408"?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0" y="1737360"/>
            <a:ext cx="4572000" cy="2240280"/>
          </a:xfrm>
          <a:prstGeom prst="roundRect">
            <a:avLst>
              <a:gd name="adj" fmla="val 2449"/>
            </a:avLst>
          </a:prstGeom>
          <a:solidFill>
            <a:srgbClr val="F3DCE5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00800" y="1737360"/>
            <a:ext cx="64008" cy="2240280"/>
          </a:xfrm>
          <a:prstGeom prst="rect">
            <a:avLst/>
          </a:prstGeom>
          <a:solidFill>
            <a:srgbClr val="9C4D63"/>
          </a:solidFill>
          <a:ln w="12700">
            <a:solidFill>
              <a:srgbClr val="9C4D6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38544" y="1920240"/>
            <a:ext cx="4114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Ask three questions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702552" y="2432304"/>
            <a:ext cx="4041648" cy="1380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value do I have?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type is it?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type do I need?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1874520" y="4370832"/>
            <a:ext cx="8503920" cy="1097280"/>
          </a:xfrm>
          <a:prstGeom prst="roundRect">
            <a:avLst>
              <a:gd name="adj" fmla="val 5000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74520" y="4370832"/>
            <a:ext cx="64008" cy="109728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12264" y="455371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Fix the idea first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2176272" y="5065776"/>
            <a:ext cx="797356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 not silence the error.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Clarify the intended value.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Then change the code.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AI can help you practice tracing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AI to make examples. Do not outsource the thinking.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1737360"/>
            <a:ext cx="4983480" cy="3200400"/>
          </a:xfrm>
          <a:prstGeom prst="roundRect">
            <a:avLst>
              <a:gd name="adj" fmla="val 1714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77240" y="1737360"/>
            <a:ext cx="64008" cy="320040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14984" y="1920240"/>
            <a:ext cx="4526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Good prompt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078992" y="2432304"/>
            <a:ext cx="4453128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Give me three TypeScript expressions.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each evaluation step.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Include the type of each final value.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400800" y="1737360"/>
            <a:ext cx="4983480" cy="3200400"/>
          </a:xfrm>
          <a:prstGeom prst="roundRect">
            <a:avLst>
              <a:gd name="adj" fmla="val 1714"/>
            </a:avLst>
          </a:prstGeom>
          <a:solidFill>
            <a:srgbClr val="F6DFD3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0" y="1737360"/>
            <a:ext cx="64008" cy="3200400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38544" y="1920240"/>
            <a:ext cx="4526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Your job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702552" y="2432304"/>
            <a:ext cx="4453128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Check every step.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Run the code yourself.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why the type makes sense.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97280" y="5486400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code is a draft until you can trace it.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Studio build: score summary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Build one tiny program that turns raw values into a useful result.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41248" y="1691640"/>
            <a:ext cx="5486400" cy="2103120"/>
          </a:xfrm>
          <a:prstGeom prst="roundRect">
            <a:avLst>
              <a:gd name="adj" fmla="val 2609"/>
            </a:avLst>
          </a:prstGeom>
          <a:solidFill>
            <a:srgbClr val="201A17"/>
          </a:solidFill>
          <a:ln w="12700">
            <a:solidFill>
              <a:srgbClr val="8E4F3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60704" y="1892808"/>
            <a:ext cx="5047488" cy="17007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type Result = "pass" | "review";</a:t>
            </a:r>
            <a:endParaRPr lang="en-US" sz="1550" dirty="0"/>
          </a:p>
          <a:p>
            <a:pPr indent="0" marL="0">
              <a:buNone/>
            </a:pPr>
            <a:endParaRPr lang="en-US" sz="1550" dirty="0"/>
          </a:p>
          <a:p>
            <a:pPr indent="0" marL="0">
              <a:buNone/>
            </a:pPr>
            <a:r>
              <a:rPr lang="en-US" sz="155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const summarize = (score: number): Result =&gt;</a:t>
            </a:r>
            <a:endParaRPr lang="en-US" sz="1550" dirty="0"/>
          </a:p>
          <a:p>
            <a:pPr indent="0" marL="0">
              <a:buNone/>
            </a:pPr>
            <a:r>
              <a:rPr lang="en-US" sz="155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 score &gt;= 70 ? "pass" : "review";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720840" y="1664208"/>
            <a:ext cx="4434840" cy="2514600"/>
          </a:xfrm>
          <a:prstGeom prst="roundRect">
            <a:avLst>
              <a:gd name="adj" fmla="val 2182"/>
            </a:avLst>
          </a:prstGeom>
          <a:solidFill>
            <a:srgbClr val="F8E8BD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720840" y="1664208"/>
            <a:ext cx="64008" cy="251460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958584" y="1847088"/>
            <a:ext cx="3977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Build steps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7022592" y="2359152"/>
            <a:ext cx="3904488" cy="1655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Trace scores 90, 70, and 69.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If setup is green, add code and test.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If yellow/red, save the value table and exact error.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1828800" y="4645152"/>
            <a:ext cx="8503920" cy="1115568"/>
          </a:xfrm>
          <a:prstGeom prst="roundRect">
            <a:avLst>
              <a:gd name="adj" fmla="val 4918"/>
            </a:avLst>
          </a:prstGeom>
          <a:solidFill>
            <a:srgbClr val="DFF2EE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28800" y="4645152"/>
            <a:ext cx="64008" cy="1115568"/>
          </a:xfrm>
          <a:prstGeom prst="rect">
            <a:avLst/>
          </a:prstGeom>
          <a:solidFill>
            <a:srgbClr val="1F8A8A"/>
          </a:solidFill>
          <a:ln w="12700">
            <a:solidFill>
              <a:srgbClr val="1F8A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066544" y="482803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Discuss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2130552" y="5340096"/>
            <a:ext cx="79735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is the input type?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is the output type?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assumption did the code make?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Activity: find the rule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Look at input-output pairs and infer the hidden expression.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2960" y="1737360"/>
            <a:ext cx="4389120" cy="3246120"/>
          </a:xfrm>
          <a:prstGeom prst="roundRect">
            <a:avLst>
              <a:gd name="adj" fmla="val 1690"/>
            </a:avLst>
          </a:prstGeom>
          <a:solidFill>
            <a:srgbClr val="FFF8EA"/>
          </a:solidFill>
          <a:ln w="9525">
            <a:solidFill>
              <a:srgbClr val="DBC8B6"/>
            </a:solidFill>
            <a:prstDash val="solid"/>
          </a:ln>
        </p:spPr>
      </p:sp>
      <p:pic>
        <p:nvPicPr>
          <p:cNvPr id="9" name="Image 0" descr="/Users/teddylee/enlistments/github/tlee21/aicourse/our_typescript_course_decks/assets/l02-cs10/whats-my-rul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10491" y="1847088"/>
            <a:ext cx="3614057" cy="2743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69264" y="4636008"/>
            <a:ext cx="40965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visual: infer the rule from examples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715000" y="1828800"/>
            <a:ext cx="5074920" cy="2423160"/>
          </a:xfrm>
          <a:prstGeom prst="roundRect">
            <a:avLst>
              <a:gd name="adj" fmla="val 2264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5715000" y="1828800"/>
            <a:ext cx="64008" cy="242316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952744" y="2011680"/>
            <a:ext cx="4617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Your turn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6016752" y="2523744"/>
            <a:ext cx="4544568" cy="15636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Pick three input-output pairs.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Guess the expression.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Test a new input.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1097280" y="532180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5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is the same habit you use when reading unfamiliar code: infer the rule, then test it.</a:t>
            </a:r>
            <a:endParaRPr lang="en-US" sz="16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Programming is revision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good trace makes the next edit obvious.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14400" y="2057400"/>
            <a:ext cx="2011680" cy="1508760"/>
          </a:xfrm>
          <a:prstGeom prst="roundRect">
            <a:avLst>
              <a:gd name="adj" fmla="val 3636"/>
            </a:avLst>
          </a:prstGeom>
          <a:solidFill>
            <a:srgbClr val="F6DFD3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14400" y="2057400"/>
            <a:ext cx="64008" cy="1508760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52144" y="224028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Predict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216152" y="2752344"/>
            <a:ext cx="1481328" cy="6492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value?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2971800" y="2788920"/>
            <a:ext cx="594360" cy="0"/>
          </a:xfrm>
          <a:prstGeom prst="line">
            <a:avLst/>
          </a:prstGeom>
          <a:noFill/>
          <a:ln w="20320">
            <a:solidFill>
              <a:srgbClr val="B36A50"/>
            </a:solidFill>
            <a:prstDash val="solid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3703320" y="2057400"/>
            <a:ext cx="2011680" cy="1508760"/>
          </a:xfrm>
          <a:prstGeom prst="roundRect">
            <a:avLst>
              <a:gd name="adj" fmla="val 3636"/>
            </a:avLst>
          </a:prstGeom>
          <a:solidFill>
            <a:srgbClr val="F8E8BD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703320" y="2057400"/>
            <a:ext cx="64008" cy="150876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941064" y="224028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Trace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4005072" y="2752344"/>
            <a:ext cx="1481328" cy="6492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which steps?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5760720" y="2788920"/>
            <a:ext cx="594360" cy="0"/>
          </a:xfrm>
          <a:prstGeom prst="line">
            <a:avLst/>
          </a:prstGeom>
          <a:noFill/>
          <a:ln w="20320">
            <a:solidFill>
              <a:srgbClr val="B36A50"/>
            </a:solidFill>
            <a:prstDash val="solid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6492240" y="2057400"/>
            <a:ext cx="2011680" cy="1508760"/>
          </a:xfrm>
          <a:prstGeom prst="roundRect">
            <a:avLst>
              <a:gd name="adj" fmla="val 3636"/>
            </a:avLst>
          </a:prstGeom>
          <a:solidFill>
            <a:srgbClr val="DFF2EE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492240" y="2057400"/>
            <a:ext cx="64008" cy="1508760"/>
          </a:xfrm>
          <a:prstGeom prst="rect">
            <a:avLst/>
          </a:prstGeom>
          <a:solidFill>
            <a:srgbClr val="1F8A8A"/>
          </a:solidFill>
          <a:ln w="12700">
            <a:solidFill>
              <a:srgbClr val="1F8A8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729984" y="224028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Run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793992" y="2752344"/>
            <a:ext cx="1481328" cy="6492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happened?</a:t>
            </a:r>
            <a:endParaRPr lang="en-US" sz="1500" dirty="0"/>
          </a:p>
        </p:txBody>
      </p:sp>
      <p:sp>
        <p:nvSpPr>
          <p:cNvPr id="22" name="Shape 20"/>
          <p:cNvSpPr/>
          <p:nvPr/>
        </p:nvSpPr>
        <p:spPr>
          <a:xfrm>
            <a:off x="8549640" y="2788920"/>
            <a:ext cx="594360" cy="0"/>
          </a:xfrm>
          <a:prstGeom prst="line">
            <a:avLst/>
          </a:prstGeom>
          <a:noFill/>
          <a:ln w="20320">
            <a:solidFill>
              <a:srgbClr val="B36A50"/>
            </a:solidFill>
            <a:prstDash val="solid"/>
            <a:tailEnd type="triangle"/>
          </a:ln>
        </p:spPr>
      </p:sp>
      <p:sp>
        <p:nvSpPr>
          <p:cNvPr id="23" name="Shape 21"/>
          <p:cNvSpPr/>
          <p:nvPr/>
        </p:nvSpPr>
        <p:spPr>
          <a:xfrm>
            <a:off x="9281160" y="2057400"/>
            <a:ext cx="2011680" cy="1508760"/>
          </a:xfrm>
          <a:prstGeom prst="roundRect">
            <a:avLst>
              <a:gd name="adj" fmla="val 3636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281160" y="2057400"/>
            <a:ext cx="64008" cy="150876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518904" y="2240280"/>
            <a:ext cx="1554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Revise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9582912" y="2752344"/>
            <a:ext cx="1481328" cy="6492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changed?</a:t>
            </a:r>
            <a:endParaRPr lang="en-US" sz="1500" dirty="0"/>
          </a:p>
        </p:txBody>
      </p:sp>
      <p:sp>
        <p:nvSpPr>
          <p:cNvPr id="27" name="Shape 25"/>
          <p:cNvSpPr/>
          <p:nvPr/>
        </p:nvSpPr>
        <p:spPr>
          <a:xfrm>
            <a:off x="1828800" y="4572000"/>
            <a:ext cx="8503920" cy="1170432"/>
          </a:xfrm>
          <a:prstGeom prst="roundRect">
            <a:avLst>
              <a:gd name="adj" fmla="val 4688"/>
            </a:avLst>
          </a:prstGeom>
          <a:solidFill>
            <a:srgbClr val="FFF8EA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1828800" y="4572000"/>
            <a:ext cx="64008" cy="1170432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066544" y="4754880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good programmers do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2130552" y="5266944"/>
            <a:ext cx="79735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 in small changes.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errors as clues.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value and type.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Lab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Lab plan: practice, build, apply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the main lab block to turn the concept into working evidence.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58368" y="1600200"/>
            <a:ext cx="3520440" cy="3977640"/>
          </a:xfrm>
          <a:prstGeom prst="roundRect">
            <a:avLst>
              <a:gd name="adj" fmla="val 1558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58368" y="1600200"/>
            <a:ext cx="64008" cy="397764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96112" y="1783080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Guided practice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2295144"/>
            <a:ext cx="2990088" cy="31181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Evaluate expressions by hand before running them.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Predict the type of each value.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Find one assumption hidden in a variable name.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370832" y="1600200"/>
            <a:ext cx="3520440" cy="3977640"/>
          </a:xfrm>
          <a:prstGeom prst="roundRect">
            <a:avLst>
              <a:gd name="adj" fmla="val 1558"/>
            </a:avLst>
          </a:prstGeom>
          <a:solidFill>
            <a:srgbClr val="F8E8BD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370832" y="1600200"/>
            <a:ext cx="64008" cy="397764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08576" y="1783080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Build target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672584" y="2295144"/>
            <a:ext cx="2990088" cy="31181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Make a score summary from constants and expressions.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Add labels that explain the result.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8083296" y="1600200"/>
            <a:ext cx="3520440" cy="3977640"/>
          </a:xfrm>
          <a:prstGeom prst="roundRect">
            <a:avLst>
              <a:gd name="adj" fmla="val 1558"/>
            </a:avLst>
          </a:prstGeom>
          <a:solidFill>
            <a:srgbClr val="F6DFD3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083296" y="1600200"/>
            <a:ext cx="64008" cy="3977640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321040" y="1783080"/>
            <a:ext cx="3063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Project time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385048" y="2295144"/>
            <a:ext cx="2990088" cy="31181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Define the first P1 values: score, lives, level, or turn.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Write the expected type for each value.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786384" y="5779008"/>
            <a:ext cx="5212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B36A5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P1: Game Rules Milestone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126480" y="5779008"/>
            <a:ext cx="5120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13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L03-L15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Lab extensions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Bonus activities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Choose one if the main lab is solid and tested.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13232" y="1645920"/>
            <a:ext cx="5074920" cy="3520440"/>
          </a:xfrm>
          <a:prstGeom prst="roundRect">
            <a:avLst>
              <a:gd name="adj" fmla="val 1558"/>
            </a:avLst>
          </a:prstGeom>
          <a:solidFill>
            <a:srgbClr val="DFF2EE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13232" y="1645920"/>
            <a:ext cx="64008" cy="3520440"/>
          </a:xfrm>
          <a:prstGeom prst="rect">
            <a:avLst/>
          </a:prstGeom>
          <a:solidFill>
            <a:srgbClr val="1F8A8A"/>
          </a:solidFill>
          <a:ln w="12700">
            <a:solidFill>
              <a:srgbClr val="1F8A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50976" y="1828800"/>
            <a:ext cx="4617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Stretch options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014984" y="2340864"/>
            <a:ext cx="4544568" cy="26609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Add a formatted message.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Find a case where a string and number mix incorrectly.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Ask AI for five test values and reject weak ones.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327648" y="1645920"/>
            <a:ext cx="5074920" cy="3520440"/>
          </a:xfrm>
          <a:prstGeom prst="roundRect">
            <a:avLst>
              <a:gd name="adj" fmla="val 1558"/>
            </a:avLst>
          </a:prstGeom>
          <a:solidFill>
            <a:srgbClr val="F3DCE5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327648" y="1645920"/>
            <a:ext cx="64008" cy="3520440"/>
          </a:xfrm>
          <a:prstGeom prst="rect">
            <a:avLst/>
          </a:prstGeom>
          <a:solidFill>
            <a:srgbClr val="9C4D63"/>
          </a:solidFill>
          <a:ln w="12700">
            <a:solidFill>
              <a:srgbClr val="9C4D6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65392" y="1828800"/>
            <a:ext cx="4617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Done when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629400" y="2340864"/>
            <a:ext cx="4544568" cy="26609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main lab still works.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You can explain the tradeoff or edge case.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You saved one proof object: test, trace, screenshot, or note.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786384" y="5779008"/>
            <a:ext cx="5212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B36A50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P1: Game Rules Milestone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126480" y="5779008"/>
            <a:ext cx="5120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13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L03-L15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Checkpoint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Move on when you can explain the value, type, and assumption.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1691640"/>
            <a:ext cx="4983480" cy="3703320"/>
          </a:xfrm>
          <a:prstGeom prst="roundRect">
            <a:avLst>
              <a:gd name="adj" fmla="val 1481"/>
            </a:avLst>
          </a:prstGeom>
          <a:solidFill>
            <a:srgbClr val="F6DFD3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77240" y="1691640"/>
            <a:ext cx="64008" cy="3703320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14984" y="1874520"/>
            <a:ext cx="4526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Exit ticket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078992" y="2386584"/>
            <a:ext cx="4453128" cy="28437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expression I can trace.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value and its type.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type error I can explain.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AI answer I would verify.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400800" y="1691640"/>
            <a:ext cx="4983480" cy="3703320"/>
          </a:xfrm>
          <a:prstGeom prst="roundRect">
            <a:avLst>
              <a:gd name="adj" fmla="val 1481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0" y="1691640"/>
            <a:ext cx="64008" cy="370332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38544" y="1874520"/>
            <a:ext cx="4526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Next class preview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702552" y="2386584"/>
            <a:ext cx="4453128" cy="28437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Functions as abstractions.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Parameters and return values.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Contracts we can test.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Today's agenda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this to track the plan and goals for the session.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1828800"/>
            <a:ext cx="5074920" cy="3063240"/>
          </a:xfrm>
          <a:prstGeom prst="roundRect">
            <a:avLst>
              <a:gd name="adj" fmla="val 1791"/>
            </a:avLst>
          </a:prstGeom>
          <a:solidFill>
            <a:srgbClr val="F6DFD3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77240" y="1828800"/>
            <a:ext cx="64008" cy="3063240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14984" y="2011680"/>
            <a:ext cx="4617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Agenda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078992" y="2523744"/>
            <a:ext cx="4544568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Evaluate an expression step by step.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Name a value with a clear type.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a type error as feedback.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355080" y="1828800"/>
            <a:ext cx="5029200" cy="3063240"/>
          </a:xfrm>
          <a:prstGeom prst="roundRect">
            <a:avLst>
              <a:gd name="adj" fmla="val 1791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355080" y="1828800"/>
            <a:ext cx="64008" cy="306324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92824" y="2011680"/>
            <a:ext cx="4572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Goals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656832" y="2523744"/>
            <a:ext cx="4498848" cy="22037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small score calculator.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trace values before running it.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Then we add one edge case.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From abstraction to expressions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Last time we hid details. Today we make tiny ideas precise.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13232" y="1828800"/>
            <a:ext cx="3337560" cy="2514600"/>
          </a:xfrm>
          <a:prstGeom prst="roundRect">
            <a:avLst>
              <a:gd name="adj" fmla="val 2182"/>
            </a:avLst>
          </a:prstGeom>
          <a:solidFill>
            <a:srgbClr val="F6DFD3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13232" y="1828800"/>
            <a:ext cx="64008" cy="2514600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50976" y="2011680"/>
            <a:ext cx="2880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Abstraction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014984" y="2523744"/>
            <a:ext cx="2807208" cy="1655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Choose what matters.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Name the idea.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Hide the rest.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315968" y="1828800"/>
            <a:ext cx="3337560" cy="2514600"/>
          </a:xfrm>
          <a:prstGeom prst="roundRect">
            <a:avLst>
              <a:gd name="adj" fmla="val 2182"/>
            </a:avLst>
          </a:prstGeom>
          <a:solidFill>
            <a:srgbClr val="F8E8BD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315968" y="1828800"/>
            <a:ext cx="64008" cy="251460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53712" y="2011680"/>
            <a:ext cx="2880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Expression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617720" y="2523744"/>
            <a:ext cx="2807208" cy="1655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piece of code that produces a value.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Example: 3 + 4.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Result: 7.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909560" y="1828800"/>
            <a:ext cx="3337560" cy="2514600"/>
          </a:xfrm>
          <a:prstGeom prst="roundRect">
            <a:avLst>
              <a:gd name="adj" fmla="val 2182"/>
            </a:avLst>
          </a:prstGeom>
          <a:solidFill>
            <a:srgbClr val="DFF2EE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909560" y="1828800"/>
            <a:ext cx="64008" cy="2514600"/>
          </a:xfrm>
          <a:prstGeom prst="rect">
            <a:avLst/>
          </a:prstGeom>
          <a:solidFill>
            <a:srgbClr val="1F8A8A"/>
          </a:solidFill>
          <a:ln w="12700">
            <a:solidFill>
              <a:srgbClr val="1F8A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147304" y="2011680"/>
            <a:ext cx="2880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Type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211312" y="2523744"/>
            <a:ext cx="2807208" cy="1655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kind of value.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Example: number, string, boolean.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Types catch bad assumptions.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914400" y="5166360"/>
            <a:ext cx="10424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Question: what value does this expression produce, and what kind of value is it?</a:t>
            </a:r>
            <a:endParaRPr lang="en-US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Source note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lesson adapts selected public computing ideas for this course.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85800" y="1783080"/>
            <a:ext cx="5349240" cy="2834640"/>
          </a:xfrm>
          <a:prstGeom prst="roundRect">
            <a:avLst>
              <a:gd name="adj" fmla="val 1935"/>
            </a:avLst>
          </a:prstGeom>
          <a:solidFill>
            <a:srgbClr val="F6DFD3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85800" y="1783080"/>
            <a:ext cx="64008" cy="2834640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23544" y="1965960"/>
            <a:ext cx="4892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is reused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87552" y="2478024"/>
            <a:ext cx="4818888" cy="19751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Functions as input-to-output rules.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Domain and range language.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Values can have different representations.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236208" y="1783080"/>
            <a:ext cx="5257800" cy="2834640"/>
          </a:xfrm>
          <a:prstGeom prst="roundRect">
            <a:avLst>
              <a:gd name="adj" fmla="val 1935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6208" y="1783080"/>
            <a:ext cx="64008" cy="283464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73952" y="1965960"/>
            <a:ext cx="4800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Course focus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537960" y="2478024"/>
            <a:ext cx="4727448" cy="19751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Examples are now TypeScript based.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Original course logistics are removed.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AI is used as a careful helper.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777240" y="5257800"/>
            <a:ext cx="10698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Source note: adapted from public computing course materials and rewritten for this program.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Expressions evaluate to values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Evaluate means: reduce the expression until one value remains.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2960" y="1755648"/>
            <a:ext cx="3840480" cy="1874520"/>
          </a:xfrm>
          <a:prstGeom prst="roundRect">
            <a:avLst>
              <a:gd name="adj" fmla="val 2927"/>
            </a:avLst>
          </a:prstGeom>
          <a:solidFill>
            <a:srgbClr val="201A17"/>
          </a:solidFill>
          <a:ln w="12700">
            <a:solidFill>
              <a:srgbClr val="8E4F3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42416" y="1956816"/>
            <a:ext cx="3401568" cy="1472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3 + 4 * 2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3 + 8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11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212080" y="1691640"/>
            <a:ext cx="5440680" cy="2029968"/>
          </a:xfrm>
          <a:prstGeom prst="roundRect">
            <a:avLst>
              <a:gd name="adj" fmla="val 2703"/>
            </a:avLst>
          </a:prstGeom>
          <a:solidFill>
            <a:srgbClr val="F8E8BD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212080" y="1691640"/>
            <a:ext cx="64008" cy="2029968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49824" y="1874520"/>
            <a:ext cx="4983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Trace rule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5513832" y="2386584"/>
            <a:ext cx="491032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 one operation at a time.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the value after each step.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Say the type out loud.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1097280" y="4251960"/>
            <a:ext cx="9921240" cy="1170432"/>
          </a:xfrm>
          <a:prstGeom prst="roundRect">
            <a:avLst>
              <a:gd name="adj" fmla="val 4688"/>
            </a:avLst>
          </a:prstGeom>
          <a:solidFill>
            <a:srgbClr val="DFF2EE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97280" y="4251960"/>
            <a:ext cx="64008" cy="1170432"/>
          </a:xfrm>
          <a:prstGeom prst="rect">
            <a:avLst/>
          </a:prstGeom>
          <a:solidFill>
            <a:srgbClr val="1F8A8A"/>
          </a:solidFill>
          <a:ln w="12700">
            <a:solidFill>
              <a:srgbClr val="1F8A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35024" y="4434840"/>
            <a:ext cx="9464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Why it matters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399032" y="4946904"/>
            <a:ext cx="93908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Computers do exactly what the expression says.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Tracing helps you find wrong assumptions before they become bugs.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Values have types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type tells us what operations make sense.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77240" y="1828800"/>
            <a:ext cx="3063240" cy="2880360"/>
          </a:xfrm>
          <a:prstGeom prst="roundRect">
            <a:avLst>
              <a:gd name="adj" fmla="val 1905"/>
            </a:avLst>
          </a:prstGeom>
          <a:solidFill>
            <a:srgbClr val="F8E8BD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77240" y="1828800"/>
            <a:ext cx="64008" cy="288036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14984" y="2011680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number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078992" y="2523744"/>
            <a:ext cx="2532888" cy="20208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Example: 42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Useful for: add, compare, round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526280" y="1828800"/>
            <a:ext cx="3063240" cy="2880360"/>
          </a:xfrm>
          <a:prstGeom prst="roundRect">
            <a:avLst>
              <a:gd name="adj" fmla="val 1905"/>
            </a:avLst>
          </a:prstGeom>
          <a:solidFill>
            <a:srgbClr val="DFF2EE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26280" y="1828800"/>
            <a:ext cx="64008" cy="2880360"/>
          </a:xfrm>
          <a:prstGeom prst="rect">
            <a:avLst/>
          </a:prstGeom>
          <a:solidFill>
            <a:srgbClr val="1F8A8A"/>
          </a:solidFill>
          <a:ln w="12700">
            <a:solidFill>
              <a:srgbClr val="1F8A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64024" y="2011680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string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828032" y="2523744"/>
            <a:ext cx="2532888" cy="20208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Example: "score"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Useful for: join, slice, measure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8275320" y="1828800"/>
            <a:ext cx="3063240" cy="2880360"/>
          </a:xfrm>
          <a:prstGeom prst="roundRect">
            <a:avLst>
              <a:gd name="adj" fmla="val 1905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75320" y="1828800"/>
            <a:ext cx="64008" cy="288036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13064" y="2011680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boolean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577072" y="2523744"/>
            <a:ext cx="2532888" cy="202082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Example: true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Useful for: choose, guard, test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097280" y="532180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type is a promise about what the value can do.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Names make values reusable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name lets you reuse a value without repeating the whole expression.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2960" y="1737360"/>
            <a:ext cx="5212080" cy="1874520"/>
          </a:xfrm>
          <a:prstGeom prst="roundRect">
            <a:avLst>
              <a:gd name="adj" fmla="val 2927"/>
            </a:avLst>
          </a:prstGeom>
          <a:solidFill>
            <a:srgbClr val="201A17"/>
          </a:solidFill>
          <a:ln w="12700">
            <a:solidFill>
              <a:srgbClr val="8E4F3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42416" y="1938528"/>
            <a:ext cx="4773168" cy="1472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const baseScore = 40;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const bonus = 8;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const total = baseScore + bonus;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92240" y="1691640"/>
            <a:ext cx="4526280" cy="1874520"/>
          </a:xfrm>
          <a:prstGeom prst="roundRect">
            <a:avLst>
              <a:gd name="adj" fmla="val 2927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92240" y="1691640"/>
            <a:ext cx="64008" cy="187452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9984" y="1874520"/>
            <a:ext cx="4069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`const` first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793992" y="2386584"/>
            <a:ext cx="3995928" cy="10149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`const` when a value should not change.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makes your program easier to trust.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1874520" y="4297680"/>
            <a:ext cx="8458200" cy="1143000"/>
          </a:xfrm>
          <a:prstGeom prst="roundRect">
            <a:avLst>
              <a:gd name="adj" fmla="val 4800"/>
            </a:avLst>
          </a:prstGeom>
          <a:solidFill>
            <a:srgbClr val="F6DFD3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74520" y="4297680"/>
            <a:ext cx="64008" cy="1143000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12264" y="4480560"/>
            <a:ext cx="8001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Trace it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2176272" y="4992624"/>
            <a:ext cx="7927848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baseScore is 40.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bonus is 8.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total is 48.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TypeScript can infer types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Inference means TypeScript can often figure out the type from the value.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68680" y="1737360"/>
            <a:ext cx="5303520" cy="2011680"/>
          </a:xfrm>
          <a:prstGeom prst="roundRect">
            <a:avLst>
              <a:gd name="adj" fmla="val 2727"/>
            </a:avLst>
          </a:prstGeom>
          <a:solidFill>
            <a:srgbClr val="201A17"/>
          </a:solidFill>
          <a:ln w="12700">
            <a:solidFill>
              <a:srgbClr val="8E4F3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88136" y="1938528"/>
            <a:ext cx="4864608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const points = 42;      // number</a:t>
            </a:r>
            <a:endParaRPr lang="en-US" sz="1550" dirty="0"/>
          </a:p>
          <a:p>
            <a:pPr indent="0" marL="0">
              <a:buNone/>
            </a:pPr>
            <a:r>
              <a:rPr lang="en-US" sz="155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const name = "Ada";    // string</a:t>
            </a:r>
            <a:endParaRPr lang="en-US" sz="1550" dirty="0"/>
          </a:p>
          <a:p>
            <a:pPr indent="0" marL="0">
              <a:buNone/>
            </a:pPr>
            <a:r>
              <a:rPr lang="en-US" sz="1550" dirty="0">
                <a:solidFill>
                  <a:srgbClr val="FFF8E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const ready = true;    // boolean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583680" y="1691640"/>
            <a:ext cx="4480560" cy="2011680"/>
          </a:xfrm>
          <a:prstGeom prst="roundRect">
            <a:avLst>
              <a:gd name="adj" fmla="val 2727"/>
            </a:avLst>
          </a:prstGeom>
          <a:solidFill>
            <a:srgbClr val="DFF2EE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0" y="1691640"/>
            <a:ext cx="64008" cy="2011680"/>
          </a:xfrm>
          <a:prstGeom prst="rect">
            <a:avLst/>
          </a:prstGeom>
          <a:solidFill>
            <a:srgbClr val="1F8A8A"/>
          </a:solidFill>
          <a:ln w="12700">
            <a:solidFill>
              <a:srgbClr val="1F8A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21424" y="1874520"/>
            <a:ext cx="4023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inference when it is obvious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885432" y="2386584"/>
            <a:ext cx="3950208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You write less noise.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type checker still protects you.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1828800" y="4315968"/>
            <a:ext cx="8503920" cy="1143000"/>
          </a:xfrm>
          <a:prstGeom prst="roundRect">
            <a:avLst>
              <a:gd name="adj" fmla="val 4800"/>
            </a:avLst>
          </a:prstGeom>
          <a:solidFill>
            <a:srgbClr val="F8E8BD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28800" y="4315968"/>
            <a:ext cx="64008" cy="114300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066544" y="4498848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Add a type when it clarifies intent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2130552" y="5010912"/>
            <a:ext cx="7973568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Function inputs.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Public return values.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Values with a small set of choices.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0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12191695" cy="45720"/>
          </a:xfrm>
          <a:prstGeom prst="rect">
            <a:avLst/>
          </a:prstGeom>
          <a:solidFill>
            <a:srgbClr val="C48A28"/>
          </a:solidFill>
          <a:ln w="12700">
            <a:solidFill>
              <a:srgbClr val="C48A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4652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L02 | Expressions, Values, and Types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452360" y="6446520"/>
            <a:ext cx="4251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XL Academy x Aetheras.io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475488"/>
            <a:ext cx="10927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201A1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Domain and range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612648" y="1207008"/>
            <a:ext cx="10652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8E4F3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function has allowed inputs and possible outputs.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22960" y="1737360"/>
            <a:ext cx="3611880" cy="3017520"/>
          </a:xfrm>
          <a:prstGeom prst="roundRect">
            <a:avLst>
              <a:gd name="adj" fmla="val 1818"/>
            </a:avLst>
          </a:prstGeom>
          <a:solidFill>
            <a:srgbClr val="FFF8EA"/>
          </a:solidFill>
          <a:ln w="9525">
            <a:solidFill>
              <a:srgbClr val="DBC8B6"/>
            </a:solidFill>
            <a:prstDash val="solid"/>
          </a:ln>
        </p:spPr>
      </p:sp>
      <p:pic>
        <p:nvPicPr>
          <p:cNvPr id="9" name="Image 0" descr="/Users/teddylee/enlistments/github/tlee21/aicourse/our_typescript_course_decks/assets/l02-cs10/function-machin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2688" y="1939407"/>
            <a:ext cx="3392424" cy="2329962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969264" y="4407408"/>
            <a:ext cx="33192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dirty="0">
                <a:solidFill>
                  <a:srgbClr val="6556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function machine: input goes in, output comes out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892040" y="1874520"/>
            <a:ext cx="2880360" cy="2240280"/>
          </a:xfrm>
          <a:prstGeom prst="roundRect">
            <a:avLst>
              <a:gd name="adj" fmla="val 2449"/>
            </a:avLst>
          </a:prstGeom>
          <a:solidFill>
            <a:srgbClr val="F6DFD3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892040" y="1874520"/>
            <a:ext cx="64008" cy="2240280"/>
          </a:xfrm>
          <a:prstGeom prst="rect">
            <a:avLst/>
          </a:prstGeom>
          <a:solidFill>
            <a:srgbClr val="B36A50"/>
          </a:solidFill>
          <a:ln w="12700">
            <a:solidFill>
              <a:srgbClr val="B36A5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129784" y="2057400"/>
            <a:ext cx="2423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Domain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5193792" y="2569464"/>
            <a:ext cx="2350008" cy="1380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Allowed inputs.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Example: a score from 0 to 100.</a:t>
            </a:r>
            <a:endParaRPr lang="en-US" sz="1500" dirty="0"/>
          </a:p>
        </p:txBody>
      </p:sp>
      <p:sp>
        <p:nvSpPr>
          <p:cNvPr id="15" name="Shape 12"/>
          <p:cNvSpPr/>
          <p:nvPr/>
        </p:nvSpPr>
        <p:spPr>
          <a:xfrm>
            <a:off x="8138160" y="1874520"/>
            <a:ext cx="2880360" cy="2240280"/>
          </a:xfrm>
          <a:prstGeom prst="roundRect">
            <a:avLst>
              <a:gd name="adj" fmla="val 2449"/>
            </a:avLst>
          </a:prstGeom>
          <a:solidFill>
            <a:srgbClr val="E7F1DC"/>
          </a:solidFill>
          <a:ln w="9525">
            <a:solidFill>
              <a:srgbClr val="DBC8B6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8138160" y="1874520"/>
            <a:ext cx="64008" cy="2240280"/>
          </a:xfrm>
          <a:prstGeom prst="rect">
            <a:avLst/>
          </a:prstGeom>
          <a:solidFill>
            <a:srgbClr val="5F8F5F"/>
          </a:solidFill>
          <a:ln w="12700">
            <a:solidFill>
              <a:srgbClr val="5F8F5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8375904" y="2057400"/>
            <a:ext cx="2423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Range</a:t>
            </a:r>
            <a:endParaRPr lang="en-US" sz="1700" dirty="0"/>
          </a:p>
        </p:txBody>
      </p:sp>
      <p:sp>
        <p:nvSpPr>
          <p:cNvPr id="18" name="Text 15"/>
          <p:cNvSpPr/>
          <p:nvPr/>
        </p:nvSpPr>
        <p:spPr>
          <a:xfrm>
            <a:off x="8439912" y="2569464"/>
            <a:ext cx="2350008" cy="1380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Possible outputs.</a:t>
            </a:r>
            <a:endParaRPr lang="en-US" sz="1500" dirty="0"/>
          </a:p>
          <a:p>
            <a:pPr marL="152400" indent="-152400">
              <a:buSzPct val="100000"/>
              <a:buChar char="•"/>
            </a:pPr>
            <a:r>
              <a:rPr lang="en-US" sz="1500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Example: pass, review, or retry.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914400" y="5120640"/>
            <a:ext cx="10241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01A1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Types are one way to make domain and range visible in code.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AICourse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Game Development and Computer Science Summer Program - L02</dc:title>
  <dc:subject>AI Game Development and Computer Science Summer Program</dc:subject>
  <dc:creator>AICourse</dc:creator>
  <cp:lastModifiedBy>AICourse</cp:lastModifiedBy>
  <cp:revision>1</cp:revision>
  <dcterms:created xsi:type="dcterms:W3CDTF">2026-06-29T03:24:05Z</dcterms:created>
  <dcterms:modified xsi:type="dcterms:W3CDTF">2026-06-29T03:24:05Z</dcterms:modified>
</cp:coreProperties>
</file>