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Agenda:
- Explain abstraction: hide detail, keep the idea.
- Trace input through a function.
- Use AI as a draft, then verify.
Goals:
- A setup status: green, yellow, or red.
- A tiny interaction plan.
- One AI suggestion we would verify.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8275320" y="4160520"/>
            <a:ext cx="4297680" cy="4297680"/>
          </a:xfrm>
          <a:prstGeom prst="ellipse">
            <a:avLst/>
          </a:prstGeom>
          <a:solidFill>
            <a:srgbClr val="F4F0D8">
              <a:alpha val="0"/>
            </a:srgbClr>
          </a:solidFill>
          <a:ln w="228600">
            <a:solidFill>
              <a:srgbClr val="B36A50">
                <a:alpha val="94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9326880" y="5212080"/>
            <a:ext cx="2194560" cy="2194560"/>
          </a:xfrm>
          <a:prstGeom prst="ellipse">
            <a:avLst/>
          </a:prstGeom>
          <a:solidFill>
            <a:srgbClr val="C48A28">
              <a:alpha val="18000"/>
            </a:srgbClr>
          </a:solidFill>
          <a:ln w="12700">
            <a:solidFill>
              <a:srgbClr val="C48A28">
                <a:alpha val="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58368" y="713232"/>
            <a:ext cx="914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B36A5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640080" y="1097280"/>
            <a:ext cx="107442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400" b="1" dirty="0">
                <a:solidFill>
                  <a:srgbClr val="B36A5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Game Development &amp; Computer Science Summer Program</a:t>
            </a:r>
            <a:endParaRPr lang="en-US" sz="3400" dirty="0"/>
          </a:p>
        </p:txBody>
      </p:sp>
      <p:sp>
        <p:nvSpPr>
          <p:cNvPr id="11" name="Text 9"/>
          <p:cNvSpPr/>
          <p:nvPr/>
        </p:nvSpPr>
        <p:spPr>
          <a:xfrm>
            <a:off x="658368" y="2395728"/>
            <a:ext cx="89611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Lecture 1: Computing, Abstraction, and Programming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Programs are abstraction stacks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do not need every detail at once. You need the layers you can reason about.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965960"/>
            <a:ext cx="1874520" cy="1874520"/>
          </a:xfrm>
          <a:prstGeom prst="roundRect">
            <a:avLst>
              <a:gd name="adj" fmla="val 2927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41832" y="2240280"/>
            <a:ext cx="15361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Goal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941832" y="2779776"/>
            <a:ext cx="15361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 want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77240" y="3813048"/>
            <a:ext cx="1874520" cy="73152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2670048" y="2907792"/>
            <a:ext cx="320040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3044952" y="1965960"/>
            <a:ext cx="1874520" cy="1874520"/>
          </a:xfrm>
          <a:prstGeom prst="roundRect">
            <a:avLst>
              <a:gd name="adj" fmla="val 2927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209544" y="2240280"/>
            <a:ext cx="15361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209544" y="2779776"/>
            <a:ext cx="15361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we know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3044952" y="3813048"/>
            <a:ext cx="1874520" cy="73152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937760" y="2907792"/>
            <a:ext cx="320040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18" name="Shape 16"/>
          <p:cNvSpPr/>
          <p:nvPr/>
        </p:nvSpPr>
        <p:spPr>
          <a:xfrm>
            <a:off x="5312664" y="1965960"/>
            <a:ext cx="1874520" cy="1874520"/>
          </a:xfrm>
          <a:prstGeom prst="roundRect">
            <a:avLst>
              <a:gd name="adj" fmla="val 2927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477256" y="2240280"/>
            <a:ext cx="15361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Function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477256" y="2779776"/>
            <a:ext cx="15361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changes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5312664" y="3813048"/>
            <a:ext cx="1874520" cy="73152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205472" y="2907792"/>
            <a:ext cx="320040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3" name="Shape 21"/>
          <p:cNvSpPr/>
          <p:nvPr/>
        </p:nvSpPr>
        <p:spPr>
          <a:xfrm>
            <a:off x="7580376" y="1965960"/>
            <a:ext cx="1874520" cy="1874520"/>
          </a:xfrm>
          <a:prstGeom prst="roundRect">
            <a:avLst>
              <a:gd name="adj" fmla="val 2927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744968" y="2240280"/>
            <a:ext cx="15361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Contract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7744968" y="2779776"/>
            <a:ext cx="15361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is promised</a:t>
            </a:r>
            <a:endParaRPr lang="en-US" sz="1250" dirty="0"/>
          </a:p>
        </p:txBody>
      </p:sp>
      <p:sp>
        <p:nvSpPr>
          <p:cNvPr id="26" name="Shape 24"/>
          <p:cNvSpPr/>
          <p:nvPr/>
        </p:nvSpPr>
        <p:spPr>
          <a:xfrm>
            <a:off x="7580376" y="3813048"/>
            <a:ext cx="1874520" cy="73152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9473184" y="2907792"/>
            <a:ext cx="320040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8" name="Shape 26"/>
          <p:cNvSpPr/>
          <p:nvPr/>
        </p:nvSpPr>
        <p:spPr>
          <a:xfrm>
            <a:off x="9848088" y="1965960"/>
            <a:ext cx="1874520" cy="1874520"/>
          </a:xfrm>
          <a:prstGeom prst="roundRect">
            <a:avLst>
              <a:gd name="adj" fmla="val 292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0012680" y="2240280"/>
            <a:ext cx="153619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Implementation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10012680" y="2779776"/>
            <a:ext cx="153619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hidden details</a:t>
            </a:r>
            <a:endParaRPr lang="en-US" sz="1250" dirty="0"/>
          </a:p>
        </p:txBody>
      </p:sp>
      <p:sp>
        <p:nvSpPr>
          <p:cNvPr id="31" name="Shape 29"/>
          <p:cNvSpPr/>
          <p:nvPr/>
        </p:nvSpPr>
        <p:spPr>
          <a:xfrm>
            <a:off x="9848088" y="3813048"/>
            <a:ext cx="1874520" cy="73152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1051560" y="4892040"/>
            <a:ext cx="10058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Abstraction barrier: use the promise first. Learn the hidden details when they matter.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Interface, specification, contract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 abstraction is strongest when everyone knows what can be relied on.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49808" y="1691640"/>
            <a:ext cx="3246120" cy="2450592"/>
          </a:xfrm>
          <a:prstGeom prst="roundRect">
            <a:avLst>
              <a:gd name="adj" fmla="val 2239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9808" y="1691640"/>
            <a:ext cx="64008" cy="2450592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552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Interface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51560" y="2350008"/>
            <a:ext cx="2715768" cy="16276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the outside world can touch.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Examples: a function name, a parameter, a command.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462272" y="1691640"/>
            <a:ext cx="3246120" cy="2450592"/>
          </a:xfrm>
          <a:prstGeom prst="roundRect">
            <a:avLst>
              <a:gd name="adj" fmla="val 2239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462272" y="1691640"/>
            <a:ext cx="64008" cy="2450592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00016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Specification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4764024" y="2350008"/>
            <a:ext cx="2715768" cy="16276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the interface guarantees.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Inputs, outputs, timing, errors, and edge cases.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8183880" y="1691640"/>
            <a:ext cx="3246120" cy="2450592"/>
          </a:xfrm>
          <a:prstGeom prst="roundRect">
            <a:avLst>
              <a:gd name="adj" fmla="val 2239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183880" y="1691640"/>
            <a:ext cx="64008" cy="2450592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421624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Implementation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485632" y="2350008"/>
            <a:ext cx="2715768" cy="16276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the promise is kept.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Details can change if the contract still holds.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914400" y="4498848"/>
            <a:ext cx="1298448" cy="1188720"/>
          </a:xfrm>
          <a:prstGeom prst="roundRect">
            <a:avLst>
              <a:gd name="adj" fmla="val 4615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1" name="Image 0" descr="/Users/teddylee/enlistments/github/tlee21/aicourse/our_typescript_course_decks/assets/l01-cs10/wall-outlet-interfa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7864" y="4608576"/>
            <a:ext cx="731520" cy="731520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1060704" y="5385816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interface</a:t>
            </a:r>
            <a:endParaRPr lang="en-US" sz="1200" dirty="0"/>
          </a:p>
        </p:txBody>
      </p:sp>
      <p:sp>
        <p:nvSpPr>
          <p:cNvPr id="23" name="Shape 20"/>
          <p:cNvSpPr/>
          <p:nvPr/>
        </p:nvSpPr>
        <p:spPr>
          <a:xfrm>
            <a:off x="2487168" y="4498848"/>
            <a:ext cx="1828800" cy="1188720"/>
          </a:xfrm>
          <a:prstGeom prst="roundRect">
            <a:avLst>
              <a:gd name="adj" fmla="val 4615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4" name="Image 1" descr="/Users/teddylee/enlistments/github/tlee21/aicourse/our_typescript_course_decks/assets/l01-cs10/plug-interfac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525" y="4608576"/>
            <a:ext cx="1348087" cy="731520"/>
          </a:xfrm>
          <a:prstGeom prst="rect">
            <a:avLst/>
          </a:prstGeom>
        </p:spPr>
      </p:pic>
      <p:sp>
        <p:nvSpPr>
          <p:cNvPr id="25" name="Text 21"/>
          <p:cNvSpPr/>
          <p:nvPr/>
        </p:nvSpPr>
        <p:spPr>
          <a:xfrm>
            <a:off x="2633472" y="5385816"/>
            <a:ext cx="15361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compatible input</a:t>
            </a:r>
            <a:endParaRPr lang="en-US" sz="1200" dirty="0"/>
          </a:p>
        </p:txBody>
      </p:sp>
      <p:sp>
        <p:nvSpPr>
          <p:cNvPr id="26" name="Shape 22"/>
          <p:cNvSpPr/>
          <p:nvPr/>
        </p:nvSpPr>
        <p:spPr>
          <a:xfrm>
            <a:off x="4572000" y="4498848"/>
            <a:ext cx="1298448" cy="1188720"/>
          </a:xfrm>
          <a:prstGeom prst="roundRect">
            <a:avLst>
              <a:gd name="adj" fmla="val 4615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7" name="Image 2" descr="/Users/teddylee/enlistments/github/tlee21/aicourse/our_typescript_course_decks/assets/l01-cs10/adapter-interfac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4608576"/>
            <a:ext cx="731520" cy="731520"/>
          </a:xfrm>
          <a:prstGeom prst="rect">
            <a:avLst/>
          </a:prstGeom>
        </p:spPr>
      </p:pic>
      <p:sp>
        <p:nvSpPr>
          <p:cNvPr id="28" name="Text 23"/>
          <p:cNvSpPr/>
          <p:nvPr/>
        </p:nvSpPr>
        <p:spPr>
          <a:xfrm>
            <a:off x="4718304" y="5385816"/>
            <a:ext cx="1005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translation layer</a:t>
            </a:r>
            <a:endParaRPr lang="en-US" sz="1200" dirty="0"/>
          </a:p>
        </p:txBody>
      </p:sp>
      <p:sp>
        <p:nvSpPr>
          <p:cNvPr id="29" name="Shape 24"/>
          <p:cNvSpPr/>
          <p:nvPr/>
        </p:nvSpPr>
        <p:spPr>
          <a:xfrm>
            <a:off x="6473952" y="4572000"/>
            <a:ext cx="4553712" cy="960120"/>
          </a:xfrm>
          <a:prstGeom prst="roundRect">
            <a:avLst>
              <a:gd name="adj" fmla="val 5714"/>
            </a:avLst>
          </a:prstGeom>
          <a:solidFill>
            <a:srgbClr val="201A1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30" name="Text 25"/>
          <p:cNvSpPr/>
          <p:nvPr/>
        </p:nvSpPr>
        <p:spPr>
          <a:xfrm>
            <a:off x="6693408" y="4773168"/>
            <a:ext cx="4114800" cy="5577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const formatName = (name: string): string =&gt;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  name.trim() === "" ? "Anonymous" : name.trim();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First TypeScript trace: transform an input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 the program as a path from input to output before changing it.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27632"/>
            <a:ext cx="5897880" cy="3154680"/>
          </a:xfrm>
          <a:prstGeom prst="roundRect">
            <a:avLst>
              <a:gd name="adj" fmla="val 1739"/>
            </a:avLst>
          </a:prstGeom>
          <a:solidFill>
            <a:srgbClr val="201A1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96696" y="1828800"/>
            <a:ext cx="5458968" cy="27523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type Mood = "focused" | "stuck" | "curious";</a:t>
            </a:r>
            <a:endParaRPr lang="en-US" sz="1350" dirty="0"/>
          </a:p>
          <a:p>
            <a:pPr indent="0" marL="0">
              <a:buNone/>
            </a:pP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const nextStep = (mood: Mood): string =&gt; {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  if (mood === "stuck") return "ask a smaller question";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  if (mood === "curious") return "try one experiment";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  return "keep building";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};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7086600" y="1737360"/>
            <a:ext cx="4315968" cy="3456432"/>
          </a:xfrm>
          <a:prstGeom prst="roundRect">
            <a:avLst>
              <a:gd name="adj" fmla="val 1587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7086600" y="1737360"/>
            <a:ext cx="64008" cy="3456432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324344" y="1920240"/>
            <a:ext cx="385876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 before run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7388352" y="2395728"/>
            <a:ext cx="3785616" cy="26334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inputs are allowed?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Which branch runs?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output comes back?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input is impossible?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studio build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Leave class with a plan you can explain and code only if setup is green.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91640"/>
            <a:ext cx="4846320" cy="2377440"/>
          </a:xfrm>
          <a:prstGeom prst="roundRect">
            <a:avLst>
              <a:gd name="adj" fmla="val 2308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691640"/>
            <a:ext cx="64008" cy="237744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187452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Required target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350008"/>
            <a:ext cx="4315968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input.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rule.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output.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edge case.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309360" y="1691640"/>
            <a:ext cx="4846320" cy="2377440"/>
          </a:xfrm>
          <a:prstGeom prst="roundRect">
            <a:avLst>
              <a:gd name="adj" fmla="val 2308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309360" y="1691640"/>
            <a:ext cx="64008" cy="237744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47104" y="1874520"/>
            <a:ext cx="4389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Pair roles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611112" y="2350008"/>
            <a:ext cx="4315968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Navigator explains the abstraction out loud.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Driver writes the plan or makes one small code check.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Switch after each visible result or decision.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1920240" y="4498848"/>
            <a:ext cx="8503920" cy="1389888"/>
          </a:xfrm>
          <a:prstGeom prst="roundRect">
            <a:avLst>
              <a:gd name="adj" fmla="val 394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920240" y="4498848"/>
            <a:ext cx="64008" cy="1389888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2157984" y="468172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Discuss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2221992" y="5157216"/>
            <a:ext cx="79735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did your function promise?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input did your rule allow?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is your setup status?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is a tool, not an authority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can draft an explanation or code snippet. It cannot take responsibility for your program.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91640"/>
            <a:ext cx="4983480" cy="3401568"/>
          </a:xfrm>
          <a:prstGeom prst="roundRect">
            <a:avLst>
              <a:gd name="adj" fmla="val 1613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691640"/>
            <a:ext cx="64008" cy="3401568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1874520"/>
            <a:ext cx="4526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can help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350008"/>
            <a:ext cx="4453128" cy="2578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Generate ideas and smaller examples.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a confusing error message.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Suggest test cases or edge cases.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Compare two versions of a function.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400800" y="1691640"/>
            <a:ext cx="4983480" cy="3401568"/>
          </a:xfrm>
          <a:prstGeom prst="roundRect">
            <a:avLst>
              <a:gd name="adj" fmla="val 1613"/>
            </a:avLst>
          </a:prstGeom>
          <a:solidFill>
            <a:srgbClr val="F3DCE5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00800" y="1691640"/>
            <a:ext cx="64008" cy="3401568"/>
          </a:xfrm>
          <a:prstGeom prst="rect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638544" y="1874520"/>
            <a:ext cx="4526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still own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702552" y="2350008"/>
            <a:ext cx="4453128" cy="257860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Reading every line.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Checking inputs and outputs.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Running the code yourself.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Deciding whether the answer is appropriate.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914400" y="5532120"/>
            <a:ext cx="10378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First rule: generated code is a draft until it survives your types, your tests, and your explanation.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Where AI fits in programming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may suggest code for one part while missing the whole idea.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22960" y="1965960"/>
            <a:ext cx="1234440" cy="457200"/>
          </a:xfrm>
          <a:prstGeom prst="roundRect">
            <a:avLst>
              <a:gd name="adj" fmla="val 36000"/>
            </a:avLst>
          </a:prstGeom>
          <a:solidFill>
            <a:srgbClr val="F8E8BD"/>
          </a:solidFill>
          <a:ln w="12700">
            <a:solidFill>
              <a:srgbClr val="F8E8BD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32688" y="2093976"/>
            <a:ext cx="10149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Prompt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2651760" y="1965960"/>
            <a:ext cx="1463040" cy="457200"/>
          </a:xfrm>
          <a:prstGeom prst="roundRect">
            <a:avLst>
              <a:gd name="adj" fmla="val 36000"/>
            </a:avLst>
          </a:prstGeom>
          <a:solidFill>
            <a:srgbClr val="F6DFD3"/>
          </a:solidFill>
          <a:ln w="12700">
            <a:solidFill>
              <a:srgbClr val="F6DFD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761488" y="2093976"/>
            <a:ext cx="1243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code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754880" y="1965960"/>
            <a:ext cx="1463040" cy="457200"/>
          </a:xfrm>
          <a:prstGeom prst="roundRect">
            <a:avLst>
              <a:gd name="adj" fmla="val 36000"/>
            </a:avLst>
          </a:prstGeom>
          <a:solidFill>
            <a:srgbClr val="DFF2EE"/>
          </a:solidFill>
          <a:ln w="12700">
            <a:solidFill>
              <a:srgbClr val="DFF2E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864608" y="2093976"/>
            <a:ext cx="1243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 check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6858000" y="1965960"/>
            <a:ext cx="1600200" cy="457200"/>
          </a:xfrm>
          <a:prstGeom prst="roundRect">
            <a:avLst>
              <a:gd name="adj" fmla="val 36000"/>
            </a:avLst>
          </a:prstGeom>
          <a:solidFill>
            <a:srgbClr val="E7F1DC"/>
          </a:solidFill>
          <a:ln w="12700">
            <a:solidFill>
              <a:srgbClr val="E7F1DC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967728" y="2093976"/>
            <a:ext cx="138074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 code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9144000" y="1965960"/>
            <a:ext cx="1325880" cy="457200"/>
          </a:xfrm>
          <a:prstGeom prst="roundRect">
            <a:avLst>
              <a:gd name="adj" fmla="val 36000"/>
            </a:avLst>
          </a:prstGeom>
          <a:solidFill>
            <a:srgbClr val="F3DCE5"/>
          </a:solidFill>
          <a:ln w="12700">
            <a:solidFill>
              <a:srgbClr val="F3DCE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253728" y="2093976"/>
            <a:ext cx="110642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Revise</a:t>
            </a:r>
            <a:endParaRPr lang="en-US" sz="1300" dirty="0"/>
          </a:p>
        </p:txBody>
      </p:sp>
      <p:sp>
        <p:nvSpPr>
          <p:cNvPr id="18" name="Shape 16"/>
          <p:cNvSpPr/>
          <p:nvPr/>
        </p:nvSpPr>
        <p:spPr>
          <a:xfrm>
            <a:off x="2084832" y="2194560"/>
            <a:ext cx="521208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19" name="Shape 17"/>
          <p:cNvSpPr/>
          <p:nvPr/>
        </p:nvSpPr>
        <p:spPr>
          <a:xfrm>
            <a:off x="4133088" y="2194560"/>
            <a:ext cx="576072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6245352" y="2194560"/>
            <a:ext cx="566928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8485632" y="2194560"/>
            <a:ext cx="612648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2" name="Shape 20"/>
          <p:cNvSpPr/>
          <p:nvPr/>
        </p:nvSpPr>
        <p:spPr>
          <a:xfrm>
            <a:off x="868680" y="3246120"/>
            <a:ext cx="4892040" cy="1828800"/>
          </a:xfrm>
          <a:prstGeom prst="roundRect">
            <a:avLst>
              <a:gd name="adj" fmla="val 3000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868680" y="3246120"/>
            <a:ext cx="64008" cy="182880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106424" y="34290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AI for a small, specific boundary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1170432" y="3904488"/>
            <a:ext cx="436168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Good: write a function that formats a username.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Better: include input type, output type, and two edge cases.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Best: ask for tests before asking for implementation.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6400800" y="3246120"/>
            <a:ext cx="4892040" cy="1828800"/>
          </a:xfrm>
          <a:prstGeom prst="roundRect">
            <a:avLst>
              <a:gd name="adj" fmla="val 3000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400800" y="3246120"/>
            <a:ext cx="64008" cy="1828800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638544" y="34290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TypeScript to make the draft checkable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6702552" y="3904488"/>
            <a:ext cx="436168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Types expose vague assumptions.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Optional values force missing-element handling.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Small functions are easier to test and explain.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collaboration boundaries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boundary is simple: use help to learn and improve, not to bypass understanding.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00200"/>
            <a:ext cx="5074920" cy="3886200"/>
          </a:xfrm>
          <a:prstGeom prst="roundRect">
            <a:avLst>
              <a:gd name="adj" fmla="val 1412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600200"/>
            <a:ext cx="64008" cy="388620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178308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Good use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258568"/>
            <a:ext cx="4544568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this concept in a simpler way.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Give me three practice problems.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does this error message mean?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Suggest edge cases I should test.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355080" y="1600200"/>
            <a:ext cx="5074920" cy="3886200"/>
          </a:xfrm>
          <a:prstGeom prst="roundRect">
            <a:avLst>
              <a:gd name="adj" fmla="val 1412"/>
            </a:avLst>
          </a:prstGeom>
          <a:solidFill>
            <a:srgbClr val="F3DCE5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355080" y="1600200"/>
            <a:ext cx="64008" cy="3886200"/>
          </a:xfrm>
          <a:prstGeom prst="rect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92824" y="178308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 good use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656832" y="2258568"/>
            <a:ext cx="4544568" cy="30632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my whole project for me.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Write this function so I can submit it.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Paste private data or API keys.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Trust generated code without checking.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Activity: AI as pair programmer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goal is not to get perfect code. The goal is to practice inspection.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68680" y="1572768"/>
            <a:ext cx="4892040" cy="1325880"/>
          </a:xfrm>
          <a:prstGeom prst="roundRect">
            <a:avLst>
              <a:gd name="adj" fmla="val 4138"/>
            </a:avLst>
          </a:prstGeom>
          <a:solidFill>
            <a:srgbClr val="201A1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88136" y="1773936"/>
            <a:ext cx="4453128" cy="9235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Prompt: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Ask AI for a TypeScript function that turns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a mood into a next step.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868680" y="3246120"/>
            <a:ext cx="4892040" cy="2148840"/>
          </a:xfrm>
          <a:prstGeom prst="roundRect">
            <a:avLst>
              <a:gd name="adj" fmla="val 2553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868680" y="3246120"/>
            <a:ext cx="64008" cy="214884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106424" y="3429000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 pairs, mark the assumptions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1170432" y="3904488"/>
            <a:ext cx="4361688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Which inputs does it allow?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output does it promise?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edge case is missing?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6400800" y="1572768"/>
            <a:ext cx="4892040" cy="3822192"/>
          </a:xfrm>
          <a:prstGeom prst="roundRect">
            <a:avLst>
              <a:gd name="adj" fmla="val 1435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00800" y="1572768"/>
            <a:ext cx="64008" cy="3822192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638544" y="1755648"/>
            <a:ext cx="44348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Improve one thing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6702552" y="2231136"/>
            <a:ext cx="4361688" cy="299923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Make the type clearer.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Move logic into a named function.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Add one testable edge case.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Rewrite the prompt more precisely.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Programming is revision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Good code is usually not first-draft code.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41248" y="2057400"/>
            <a:ext cx="175564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9050">
            <a:solidFill>
              <a:srgbClr val="B36A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78408" y="2267712"/>
            <a:ext cx="1481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B36A5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Try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05840" y="267004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make a small visible change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2624328" y="2697480"/>
            <a:ext cx="356616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12" name="Shape 10"/>
          <p:cNvSpPr/>
          <p:nvPr/>
        </p:nvSpPr>
        <p:spPr>
          <a:xfrm>
            <a:off x="3054096" y="2057400"/>
            <a:ext cx="175564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9050">
            <a:solidFill>
              <a:srgbClr val="1F8A8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191256" y="2267712"/>
            <a:ext cx="1481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F8A8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218688" y="267004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observe what actually happens</a:t>
            </a:r>
            <a:endParaRPr lang="en-US" sz="1250" dirty="0"/>
          </a:p>
        </p:txBody>
      </p:sp>
      <p:sp>
        <p:nvSpPr>
          <p:cNvPr id="15" name="Shape 13"/>
          <p:cNvSpPr/>
          <p:nvPr/>
        </p:nvSpPr>
        <p:spPr>
          <a:xfrm>
            <a:off x="4837176" y="2697480"/>
            <a:ext cx="356616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16" name="Shape 14"/>
          <p:cNvSpPr/>
          <p:nvPr/>
        </p:nvSpPr>
        <p:spPr>
          <a:xfrm>
            <a:off x="5266944" y="2057400"/>
            <a:ext cx="175564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9050">
            <a:solidFill>
              <a:srgbClr val="5F8F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04104" y="2267712"/>
            <a:ext cx="1481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5F8F5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Test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431536" y="267004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 the smallest meaningful unit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7050024" y="2697480"/>
            <a:ext cx="356616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0" name="Shape 18"/>
          <p:cNvSpPr/>
          <p:nvPr/>
        </p:nvSpPr>
        <p:spPr>
          <a:xfrm>
            <a:off x="7479792" y="2057400"/>
            <a:ext cx="175564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9050">
            <a:solidFill>
              <a:srgbClr val="C48A2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616952" y="2267712"/>
            <a:ext cx="1481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C48A2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644384" y="267004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say the abstraction out loud</a:t>
            </a:r>
            <a:endParaRPr lang="en-US" sz="1250" dirty="0"/>
          </a:p>
        </p:txBody>
      </p:sp>
      <p:sp>
        <p:nvSpPr>
          <p:cNvPr id="23" name="Shape 21"/>
          <p:cNvSpPr/>
          <p:nvPr/>
        </p:nvSpPr>
        <p:spPr>
          <a:xfrm>
            <a:off x="9262872" y="2697480"/>
            <a:ext cx="356616" cy="0"/>
          </a:xfrm>
          <a:prstGeom prst="line">
            <a:avLst/>
          </a:prstGeom>
          <a:noFill/>
          <a:ln w="19050">
            <a:solidFill>
              <a:srgbClr val="94A3B8"/>
            </a:solidFill>
            <a:prstDash val="solid"/>
            <a:headEnd type="none"/>
            <a:tailEnd type="triangle"/>
          </a:ln>
        </p:spPr>
      </p:sp>
      <p:sp>
        <p:nvSpPr>
          <p:cNvPr id="24" name="Shape 22"/>
          <p:cNvSpPr/>
          <p:nvPr/>
        </p:nvSpPr>
        <p:spPr>
          <a:xfrm>
            <a:off x="9692640" y="2057400"/>
            <a:ext cx="175564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9050">
            <a:solidFill>
              <a:srgbClr val="9C4D6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9829800" y="2267712"/>
            <a:ext cx="148132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9C4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Revise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857232" y="2670048"/>
            <a:ext cx="141732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5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tighten the contract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2011680" y="4187952"/>
            <a:ext cx="8138160" cy="1325880"/>
          </a:xfrm>
          <a:prstGeom prst="roundRect">
            <a:avLst>
              <a:gd name="adj" fmla="val 4138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2011680" y="4187952"/>
            <a:ext cx="64008" cy="1325880"/>
          </a:xfrm>
          <a:prstGeom prst="rect">
            <a:avLst/>
          </a:prstGeom>
          <a:solidFill>
            <a:srgbClr val="64748B"/>
          </a:solidFill>
          <a:ln w="12700">
            <a:solidFill>
              <a:srgbClr val="64748B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2249424" y="4370832"/>
            <a:ext cx="7680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good programmers do</a:t>
            </a:r>
            <a:endParaRPr lang="en-US" sz="1700" dirty="0"/>
          </a:p>
        </p:txBody>
      </p:sp>
      <p:sp>
        <p:nvSpPr>
          <p:cNvPr id="30" name="Text 28"/>
          <p:cNvSpPr/>
          <p:nvPr/>
        </p:nvSpPr>
        <p:spPr>
          <a:xfrm>
            <a:off x="2313432" y="4846320"/>
            <a:ext cx="760780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Treat bugs as information.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the change.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Revise one small thing at a time.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Lab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Lab plan: practice, build, apply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 main lab block to turn the concept into working evidence.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58368" y="1600200"/>
            <a:ext cx="3520440" cy="3977640"/>
          </a:xfrm>
          <a:prstGeom prst="roundRect">
            <a:avLst>
              <a:gd name="adj" fmla="val 1558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58368" y="1600200"/>
            <a:ext cx="64008" cy="397764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96112" y="1783080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Guided practice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60120" y="2258568"/>
            <a:ext cx="2990088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Locate `START_HERE.md`, the first-run checklist, the pair-work guide, the setup guide for your computer, and `starter/README.md`.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 the tool checks for Git, Node.js, and npm.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 input, process, and output for the starter game and one everyday system.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370832" y="1600200"/>
            <a:ext cx="3520440" cy="3977640"/>
          </a:xfrm>
          <a:prstGeom prst="roundRect">
            <a:avLst>
              <a:gd name="adj" fmla="val 1558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370832" y="1600200"/>
            <a:ext cx="64008" cy="397764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08576" y="1783080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target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4672584" y="2258568"/>
            <a:ext cx="2990088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Create a setup status note with evidence: green, yellow, or red.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Run the starter tests and browser app if setup is green; otherwise write the help-request note.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Draft a two-sentence rule contract: input, rule, output, and one edge case.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8083296" y="1600200"/>
            <a:ext cx="3520440" cy="3977640"/>
          </a:xfrm>
          <a:prstGeom prst="roundRect">
            <a:avLst>
              <a:gd name="adj" fmla="val 1558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083296" y="1600200"/>
            <a:ext cx="64008" cy="397764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321040" y="1783080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Project time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385048" y="2258568"/>
            <a:ext cx="2990088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`projects/templates/project-choice-card.md` to choose a simple game mechanic for P1.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List the values the mechanic needs.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Write one setup or coding question to bring to the next class if anything is unclear.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786384" y="5779008"/>
            <a:ext cx="5212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B36A5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P1: Game Rules Milestone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6126480" y="5779008"/>
            <a:ext cx="5120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3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L03-L15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Today's agenda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this to track the plan and goals for the session.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828800"/>
            <a:ext cx="5074920" cy="3063240"/>
          </a:xfrm>
          <a:prstGeom prst="roundRect">
            <a:avLst>
              <a:gd name="adj" fmla="val 1791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828800"/>
            <a:ext cx="64008" cy="306324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201168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Agenda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487168"/>
            <a:ext cx="4544568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abstraction: hide detail, keep the idea.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Trace input through a function.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AI as a draft, then verify.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355080" y="1828800"/>
            <a:ext cx="5029200" cy="3063240"/>
          </a:xfrm>
          <a:prstGeom prst="roundRect">
            <a:avLst>
              <a:gd name="adj" fmla="val 1791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355080" y="1828800"/>
            <a:ext cx="64008" cy="306324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92824" y="2011680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Goals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656832" y="2487168"/>
            <a:ext cx="4498848" cy="22402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setup status: green, yellow, or red.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tiny interaction plan.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AI suggestion we would verify.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Lab extensions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Bonus activities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Choose one if the main lab is solid and tested.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13232" y="1645920"/>
            <a:ext cx="5074920" cy="3520440"/>
          </a:xfrm>
          <a:prstGeom prst="roundRect">
            <a:avLst>
              <a:gd name="adj" fmla="val 1558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13232" y="1645920"/>
            <a:ext cx="64008" cy="3520440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0976" y="182880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Stretch options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14984" y="2304288"/>
            <a:ext cx="4544568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Save the passing `npm test` result or the exact setup blocker as a proof object.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Find where the starter game rule lives in `starter/src/game.ts`.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Ask AI for a second mechanic, then simplify it before writing code.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327648" y="1645920"/>
            <a:ext cx="5074920" cy="3520440"/>
          </a:xfrm>
          <a:prstGeom prst="roundRect">
            <a:avLst>
              <a:gd name="adj" fmla="val 1558"/>
            </a:avLst>
          </a:prstGeom>
          <a:solidFill>
            <a:srgbClr val="F3DCE5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327648" y="1645920"/>
            <a:ext cx="64008" cy="3520440"/>
          </a:xfrm>
          <a:prstGeom prst="rect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65392" y="1828800"/>
            <a:ext cx="4617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Done when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629400" y="2304288"/>
            <a:ext cx="4544568" cy="26974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main lab still works.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can explain the tradeoff or edge case.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saved one proof object: test, trace, screenshot, or note.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86384" y="5779008"/>
            <a:ext cx="52120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B36A5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P1: Game Rules Milestone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126480" y="5779008"/>
            <a:ext cx="5120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r" indent="0" marL="0">
              <a:buNone/>
            </a:pPr>
            <a:r>
              <a:rPr lang="en-US" sz="13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L03-L15</a:t>
            </a:r>
            <a:endParaRPr lang="en-US" sz="1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Checkpoint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Move on only when the core abstraction is explainable without syntax.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00200"/>
            <a:ext cx="4069080" cy="3840480"/>
          </a:xfrm>
          <a:prstGeom prst="roundRect">
            <a:avLst>
              <a:gd name="adj" fmla="val 1429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600200"/>
            <a:ext cx="64008" cy="384048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1783080"/>
            <a:ext cx="3611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Exit ticket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258568"/>
            <a:ext cx="3538728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abstraction I can explain.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My setup status: green, yellow, or red.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input, rule, output, and edge case.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AI suggestion I would verify before trusting.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5166360" y="1847088"/>
            <a:ext cx="2176272" cy="3310128"/>
          </a:xfrm>
          <a:prstGeom prst="roundRect">
            <a:avLst>
              <a:gd name="adj" fmla="val 2521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13" name="Image 0" descr="/Users/teddylee/enlistments/github/tlee21/aicourse/our_typescript_course_decks/assets/l01-cs10/car-abstrac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088" y="2673235"/>
            <a:ext cx="1956816" cy="1420089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5312664" y="4855464"/>
            <a:ext cx="1883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stable interface hides changing implementation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7662672" y="1600200"/>
            <a:ext cx="3794760" cy="3840480"/>
          </a:xfrm>
          <a:prstGeom prst="roundRect">
            <a:avLst>
              <a:gd name="adj" fmla="val 1446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7662672" y="1600200"/>
            <a:ext cx="64008" cy="384048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900416" y="1783080"/>
            <a:ext cx="3337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Next class preview</a:t>
            </a:r>
            <a:endParaRPr lang="en-US" sz="1700" dirty="0"/>
          </a:p>
        </p:txBody>
      </p:sp>
      <p:sp>
        <p:nvSpPr>
          <p:cNvPr id="18" name="Text 15"/>
          <p:cNvSpPr/>
          <p:nvPr/>
        </p:nvSpPr>
        <p:spPr>
          <a:xfrm>
            <a:off x="7964424" y="2258568"/>
            <a:ext cx="3264408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Expressions, values, and types.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programs store and transform values.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type errors become design feedback.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Today's path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setup check, one durable computing idea, one tiny interaction plan.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68680" y="1691640"/>
            <a:ext cx="438912" cy="438912"/>
          </a:xfrm>
          <a:prstGeom prst="ellipse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1764792"/>
            <a:ext cx="438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435608" y="1746504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Setup check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920240" y="2039112"/>
            <a:ext cx="8686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Green, yellow, or red tells us what help you need.</a:t>
            </a:r>
            <a:endParaRPr lang="en-US" sz="1420" dirty="0"/>
          </a:p>
        </p:txBody>
      </p:sp>
      <p:sp>
        <p:nvSpPr>
          <p:cNvPr id="12" name="Shape 10"/>
          <p:cNvSpPr/>
          <p:nvPr/>
        </p:nvSpPr>
        <p:spPr>
          <a:xfrm>
            <a:off x="868680" y="2496312"/>
            <a:ext cx="438912" cy="438912"/>
          </a:xfrm>
          <a:prstGeom prst="ellipse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68680" y="2569464"/>
            <a:ext cx="438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435608" y="2551176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Computing is modeling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920240" y="2843784"/>
            <a:ext cx="8686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 choose what matters and leave the rest out.</a:t>
            </a:r>
            <a:endParaRPr lang="en-US" sz="1420" dirty="0"/>
          </a:p>
        </p:txBody>
      </p:sp>
      <p:sp>
        <p:nvSpPr>
          <p:cNvPr id="16" name="Shape 14"/>
          <p:cNvSpPr/>
          <p:nvPr/>
        </p:nvSpPr>
        <p:spPr>
          <a:xfrm>
            <a:off x="868680" y="3300984"/>
            <a:ext cx="438912" cy="438912"/>
          </a:xfrm>
          <a:prstGeom prst="ellipse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868680" y="3374136"/>
            <a:ext cx="438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1435608" y="3355848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Abstraction has two moves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920240" y="3648456"/>
            <a:ext cx="8686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Remove detail. Generalize a pattern.</a:t>
            </a:r>
            <a:endParaRPr lang="en-US" sz="1420" dirty="0"/>
          </a:p>
        </p:txBody>
      </p:sp>
      <p:sp>
        <p:nvSpPr>
          <p:cNvPr id="20" name="Shape 18"/>
          <p:cNvSpPr/>
          <p:nvPr/>
        </p:nvSpPr>
        <p:spPr>
          <a:xfrm>
            <a:off x="868680" y="4105656"/>
            <a:ext cx="438912" cy="438912"/>
          </a:xfrm>
          <a:prstGeom prst="ellipse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68680" y="4178808"/>
            <a:ext cx="438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1435608" y="4160520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helps, then we verify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920240" y="4453128"/>
            <a:ext cx="8686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Generated code is a draft until we inspect and test it.</a:t>
            </a:r>
            <a:endParaRPr lang="en-US" sz="1420" dirty="0"/>
          </a:p>
        </p:txBody>
      </p:sp>
      <p:sp>
        <p:nvSpPr>
          <p:cNvPr id="24" name="Shape 22"/>
          <p:cNvSpPr/>
          <p:nvPr/>
        </p:nvSpPr>
        <p:spPr>
          <a:xfrm>
            <a:off x="868680" y="4910328"/>
            <a:ext cx="438912" cy="438912"/>
          </a:xfrm>
          <a:prstGeom prst="ellipse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68680" y="4983480"/>
            <a:ext cx="4389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1435608" y="4965192"/>
            <a:ext cx="3931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Studio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920240" y="5257800"/>
            <a:ext cx="8686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42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 a tiny interaction; code only if setup is green.</a:t>
            </a:r>
            <a:endParaRPr lang="en-US" sz="14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First-day setup check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Setup status is not a grade. It tells us how to help.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91640"/>
            <a:ext cx="3246120" cy="3200400"/>
          </a:xfrm>
          <a:prstGeom prst="roundRect">
            <a:avLst>
              <a:gd name="adj" fmla="val 1714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7240" y="1691640"/>
            <a:ext cx="64008" cy="320040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4984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Green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78992" y="2350008"/>
            <a:ext cx="271576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`npm test` passes.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`npm run dev` opens the starter game.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can start the optional code step.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498848" y="1691640"/>
            <a:ext cx="3246120" cy="3200400"/>
          </a:xfrm>
          <a:prstGeom prst="roundRect">
            <a:avLst>
              <a:gd name="adj" fmla="val 1714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498848" y="1691640"/>
            <a:ext cx="64008" cy="320040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736592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Yellow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4800600" y="2350008"/>
            <a:ext cx="271576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command failed.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copied the exact error.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can still do the paper plan.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8211312" y="1691640"/>
            <a:ext cx="3246120" cy="3200400"/>
          </a:xfrm>
          <a:prstGeom prst="roundRect">
            <a:avLst>
              <a:gd name="adj" fmla="val 1714"/>
            </a:avLst>
          </a:prstGeom>
          <a:solidFill>
            <a:srgbClr val="F3DCE5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211312" y="1691640"/>
            <a:ext cx="64008" cy="3200400"/>
          </a:xfrm>
          <a:prstGeom prst="rect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449056" y="1874520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Red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513064" y="2350008"/>
            <a:ext cx="2715768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 cannot open the folder or terminal.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Stop changing things.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Ask for setup clinic help.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822960" y="5257800"/>
            <a:ext cx="10652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Everyone can complete today's concept work even if setup is yellow or red.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Course promise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We are learning how to build useful, responsible software.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13232" y="1847088"/>
            <a:ext cx="3429000" cy="2606040"/>
          </a:xfrm>
          <a:prstGeom prst="roundRect">
            <a:avLst>
              <a:gd name="adj" fmla="val 2105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13232" y="1847088"/>
            <a:ext cx="64008" cy="260604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0976" y="2029968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Think clearly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14984" y="2505456"/>
            <a:ext cx="2898648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Name the idea.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Choose useful details.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the model.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370832" y="1847088"/>
            <a:ext cx="3429000" cy="2606040"/>
          </a:xfrm>
          <a:prstGeom prst="roundRect">
            <a:avLst>
              <a:gd name="adj" fmla="val 2105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370832" y="1847088"/>
            <a:ext cx="64008" cy="260604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608576" y="2029968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 visibly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4672584" y="2505456"/>
            <a:ext cx="2898648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TypeScript.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Make small programs work.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Debug with evidence.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8028432" y="1847088"/>
            <a:ext cx="3429000" cy="2606040"/>
          </a:xfrm>
          <a:prstGeom prst="roundRect">
            <a:avLst>
              <a:gd name="adj" fmla="val 2105"/>
            </a:avLst>
          </a:prstGeom>
          <a:solidFill>
            <a:srgbClr val="F8E8BD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028432" y="1847088"/>
            <a:ext cx="64008" cy="260604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266176" y="2029968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AI responsibly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330184" y="2505456"/>
            <a:ext cx="2898648" cy="17830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Ask better questions.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 generated code.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Protect private data.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685800" y="5230368"/>
            <a:ext cx="106984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Class rhythm: explain briefly -&gt; trace together -&gt; build -&gt; share.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Source note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lesson adapts selected public computing ideas for this course.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85800" y="1783080"/>
            <a:ext cx="5349240" cy="2834640"/>
          </a:xfrm>
          <a:prstGeom prst="roundRect">
            <a:avLst>
              <a:gd name="adj" fmla="val 1935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85800" y="1783080"/>
            <a:ext cx="64008" cy="283464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23544" y="1965960"/>
            <a:ext cx="4892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is reused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87552" y="2441448"/>
            <a:ext cx="4818888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Abstraction as the first big idea.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 removal and generalization.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Interface, specification, and contract.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236208" y="1783080"/>
            <a:ext cx="5257800" cy="2834640"/>
          </a:xfrm>
          <a:prstGeom prst="roundRect">
            <a:avLst>
              <a:gd name="adj" fmla="val 1935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236208" y="1783080"/>
            <a:ext cx="64008" cy="283464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73952" y="1965960"/>
            <a:ext cx="4800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we adapt it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6537960" y="2441448"/>
            <a:ext cx="4727448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Examples are now programming and TypeScript based.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AI is treated as a tool with boundaries.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Projects target useful, responsible apps.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77240" y="5257800"/>
            <a:ext cx="10698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Source note: adapted from public computing course materials and rewritten for this program.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Abstraction is the first big move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 abstraction keeps what matters for the job and hides what does not.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58368" y="1691640"/>
            <a:ext cx="4160520" cy="2359152"/>
          </a:xfrm>
          <a:prstGeom prst="roundRect">
            <a:avLst>
              <a:gd name="adj" fmla="val 2326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658368" y="1691640"/>
            <a:ext cx="64008" cy="2359152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96112" y="1874520"/>
            <a:ext cx="3703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 removal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60120" y="2350008"/>
            <a:ext cx="3630168" cy="15361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the useful details.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Hide what distracts from the task.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658368" y="4096512"/>
            <a:ext cx="4160520" cy="1389888"/>
          </a:xfrm>
          <a:prstGeom prst="roundRect">
            <a:avLst>
              <a:gd name="adj" fmla="val 3947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58368" y="4096512"/>
            <a:ext cx="64008" cy="1389888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96112" y="4279392"/>
            <a:ext cx="3703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Generalization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960120" y="4754880"/>
            <a:ext cx="36301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Find the repeated pattern.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Turn it into one rule.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257800" y="1691640"/>
            <a:ext cx="2057400" cy="3794760"/>
          </a:xfrm>
          <a:prstGeom prst="roundRect">
            <a:avLst>
              <a:gd name="adj" fmla="val 266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17" name="Image 0" descr="/Users/teddylee/enlistments/github/tlee21/aicourse/our_typescript_course_decks/assets/l01-cs10/matisse-detail-remov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7528" y="2176853"/>
            <a:ext cx="1837944" cy="2586589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5404104" y="5184648"/>
            <a:ext cx="17647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Detail removal in visual form</a:t>
            </a:r>
            <a:endParaRPr lang="en-US" sz="1200" dirty="0"/>
          </a:p>
        </p:txBody>
      </p:sp>
      <p:sp>
        <p:nvSpPr>
          <p:cNvPr id="19" name="Shape 16"/>
          <p:cNvSpPr/>
          <p:nvPr/>
        </p:nvSpPr>
        <p:spPr>
          <a:xfrm>
            <a:off x="7635240" y="1691640"/>
            <a:ext cx="3639312" cy="3794760"/>
          </a:xfrm>
          <a:prstGeom prst="roundRect">
            <a:avLst>
              <a:gd name="adj" fmla="val 1508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0" name="Image 1" descr="/Users/teddylee/enlistments/github/tlee21/aicourse/our_typescript_course_decks/assets/l01-cs10/subway-abstracti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161" y="1801368"/>
            <a:ext cx="2201470" cy="3337560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7781544" y="5184648"/>
            <a:ext cx="33467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map abstracts a city for one task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777240" y="5715000"/>
            <a:ext cx="10652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Your question: what did the map hide, and what did it keep?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Detail removal: from messy world to buildable model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Programming starts by deciding what the program will ignore.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13232" y="1664208"/>
            <a:ext cx="3017520" cy="1965960"/>
          </a:xfrm>
          <a:prstGeom prst="roundRect">
            <a:avLst>
              <a:gd name="adj" fmla="val 2791"/>
            </a:avLst>
          </a:prstGeom>
          <a:solidFill>
            <a:srgbClr val="F3DCE5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13232" y="1664208"/>
            <a:ext cx="64008" cy="1965960"/>
          </a:xfrm>
          <a:prstGeom prst="rect">
            <a:avLst/>
          </a:prstGeom>
          <a:solidFill>
            <a:srgbClr val="9C4D63"/>
          </a:solidFill>
          <a:ln w="12700">
            <a:solidFill>
              <a:srgbClr val="9C4D6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0976" y="1847088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world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1014984" y="2322576"/>
            <a:ext cx="248716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People give different inputs.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Users type surprising input.</a:t>
            </a:r>
            <a:endParaRPr lang="en-US" sz="1500" dirty="0"/>
          </a:p>
        </p:txBody>
      </p:sp>
      <p:sp>
        <p:nvSpPr>
          <p:cNvPr id="12" name="Shape 10"/>
          <p:cNvSpPr/>
          <p:nvPr/>
        </p:nvSpPr>
        <p:spPr>
          <a:xfrm>
            <a:off x="4590288" y="1664208"/>
            <a:ext cx="3017520" cy="1965960"/>
          </a:xfrm>
          <a:prstGeom prst="roundRect">
            <a:avLst>
              <a:gd name="adj" fmla="val 2791"/>
            </a:avLst>
          </a:prstGeom>
          <a:solidFill>
            <a:srgbClr val="F6DFD3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90288" y="1664208"/>
            <a:ext cx="64008" cy="1965960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828032" y="1847088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Buildable model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4892040" y="2322576"/>
            <a:ext cx="248716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 input value.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validated string.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8458200" y="1664208"/>
            <a:ext cx="3017520" cy="1965960"/>
          </a:xfrm>
          <a:prstGeom prst="roundRect">
            <a:avLst>
              <a:gd name="adj" fmla="val 2791"/>
            </a:avLst>
          </a:prstGeom>
          <a:solidFill>
            <a:srgbClr val="E7F1DC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458200" y="1664208"/>
            <a:ext cx="64008" cy="1965960"/>
          </a:xfrm>
          <a:prstGeom prst="rect">
            <a:avLst/>
          </a:prstGeom>
          <a:solidFill>
            <a:srgbClr val="5F8F5F"/>
          </a:solidFill>
          <a:ln w="12700">
            <a:solidFill>
              <a:srgbClr val="5F8F5F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695944" y="1847088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Visible app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759952" y="2322576"/>
            <a:ext cx="2487168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function returns a result.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message explains what happened.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3749040" y="2633472"/>
            <a:ext cx="713232" cy="0"/>
          </a:xfrm>
          <a:prstGeom prst="line">
            <a:avLst/>
          </a:prstGeom>
          <a:noFill/>
          <a:ln w="19050">
            <a:solidFill>
              <a:srgbClr val="B36A50"/>
            </a:solidFill>
            <a:prstDash val="solid"/>
            <a:headEnd type="none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7635240" y="2633472"/>
            <a:ext cx="713232" cy="0"/>
          </a:xfrm>
          <a:prstGeom prst="line">
            <a:avLst/>
          </a:prstGeom>
          <a:noFill/>
          <a:ln w="19050">
            <a:solidFill>
              <a:srgbClr val="B36A50"/>
            </a:solidFill>
            <a:prstDash val="solid"/>
            <a:headEnd type="none"/>
            <a:tailEnd type="triangle"/>
          </a:ln>
        </p:spPr>
      </p:sp>
      <p:sp>
        <p:nvSpPr>
          <p:cNvPr id="22" name="Shape 20"/>
          <p:cNvSpPr/>
          <p:nvPr/>
        </p:nvSpPr>
        <p:spPr>
          <a:xfrm>
            <a:off x="841248" y="3977640"/>
            <a:ext cx="5257800" cy="1481328"/>
          </a:xfrm>
          <a:prstGeom prst="roundRect">
            <a:avLst>
              <a:gd name="adj" fmla="val 3704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3" name="Image 0" descr="/Users/teddylee/enlistments/github/tlee21/aicourse/our_typescript_course_decks/assets/l01-cs10/map-detail-remov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7238" y="4087368"/>
            <a:ext cx="2545820" cy="1024128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987552" y="5157216"/>
            <a:ext cx="49651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From full detail to the details needed for this task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6583680" y="3767328"/>
            <a:ext cx="4023360" cy="1783080"/>
          </a:xfrm>
          <a:prstGeom prst="roundRect">
            <a:avLst>
              <a:gd name="adj" fmla="val 307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6" name="Image 1" descr="/Users/teddylee/enlistments/github/tlee21/aicourse/our_typescript_course_decks/assets/l01-cs10/subway-abstracti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82" y="3877056"/>
            <a:ext cx="874556" cy="1325880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6729984" y="5248656"/>
            <a:ext cx="3730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transit map optimizes for decisions, not geography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4F0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B36A50"/>
          </a:solidFill>
          <a:ln w="12700">
            <a:solidFill>
              <a:srgbClr val="B36A5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109728"/>
            <a:ext cx="12191695" cy="45720"/>
          </a:xfrm>
          <a:prstGeom prst="rect">
            <a:avLst/>
          </a:prstGeom>
          <a:solidFill>
            <a:srgbClr val="C48A28"/>
          </a:solidFill>
          <a:ln w="12700">
            <a:solidFill>
              <a:srgbClr val="C48A2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02920" y="6446520"/>
            <a:ext cx="7132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L01 | Computing, Abstraction, and Programming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52360" y="6446520"/>
            <a:ext cx="42519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XL Academy x Aetheras.io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94360" y="475488"/>
            <a:ext cx="1092708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000" b="1" dirty="0">
                <a:solidFill>
                  <a:srgbClr val="201A1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Generalization: one rule beats many copies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12648" y="1207008"/>
            <a:ext cx="106527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00" dirty="0">
                <a:solidFill>
                  <a:srgbClr val="8E4F3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goal is not shorter code. The goal is one clear idea that works for many cases.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77240" y="1600200"/>
            <a:ext cx="5029200" cy="1627632"/>
          </a:xfrm>
          <a:prstGeom prst="roundRect">
            <a:avLst>
              <a:gd name="adj" fmla="val 3371"/>
            </a:avLst>
          </a:prstGeom>
          <a:solidFill>
            <a:srgbClr val="201A1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96696" y="1801368"/>
            <a:ext cx="4590288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// Repeated instructions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feedDog();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feedChicken();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feedRabbit();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355080" y="1600200"/>
            <a:ext cx="5029200" cy="1627632"/>
          </a:xfrm>
          <a:prstGeom prst="roundRect">
            <a:avLst>
              <a:gd name="adj" fmla="val 3371"/>
            </a:avLst>
          </a:prstGeom>
          <a:solidFill>
            <a:srgbClr val="201A1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574536" y="1801368"/>
            <a:ext cx="4590288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// One generalized rule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type Animal = "dog" | "chicken" | "rabbit" | "sheep";</a:t>
            </a:r>
            <a:endParaRPr lang="en-US" sz="1350" dirty="0"/>
          </a:p>
          <a:p>
            <a:pPr indent="0" marL="0">
              <a:buNone/>
            </a:pP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const feed = (animal: Animal) =&gt;</a:t>
            </a:r>
            <a:endParaRPr lang="en-US" sz="1350" dirty="0"/>
          </a:p>
          <a:p>
            <a:pPr indent="0" marL="0">
              <a:buNone/>
            </a:pPr>
            <a:r>
              <a:rPr lang="en-US" sz="1350" dirty="0">
                <a:solidFill>
                  <a:srgbClr val="E5E7EB"/>
                </a:solidFill>
                <a:latin typeface="Menlo" pitchFamily="34" charset="0"/>
                <a:ea typeface="Menlo" pitchFamily="34" charset="-122"/>
                <a:cs typeface="Menlo" pitchFamily="34" charset="-120"/>
              </a:rPr>
              <a:t>  `feed the ${animal}`;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5833872" y="2414016"/>
            <a:ext cx="457200" cy="0"/>
          </a:xfrm>
          <a:prstGeom prst="line">
            <a:avLst/>
          </a:prstGeom>
          <a:noFill/>
          <a:ln w="19050">
            <a:solidFill>
              <a:srgbClr val="1F8A8A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1005840" y="3529584"/>
            <a:ext cx="1024128" cy="1115568"/>
          </a:xfrm>
          <a:prstGeom prst="roundRect">
            <a:avLst>
              <a:gd name="adj" fmla="val 535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14" name="Image 0" descr="/Users/teddylee/enlistments/github/tlee21/aicourse/our_typescript_course_decks/assets/l01-cs10/dog-generaliza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8192" y="3639312"/>
            <a:ext cx="539425" cy="65836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1152144" y="4343400"/>
            <a:ext cx="731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dog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2176272" y="3529584"/>
            <a:ext cx="1024128" cy="1115568"/>
          </a:xfrm>
          <a:prstGeom prst="roundRect">
            <a:avLst>
              <a:gd name="adj" fmla="val 535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17" name="Image 1" descr="/Users/teddylee/enlistments/github/tlee21/aicourse/our_typescript_course_decks/assets/l01-cs10/chicken-generalizati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40" y="3639312"/>
            <a:ext cx="401193" cy="65836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2322576" y="4343400"/>
            <a:ext cx="731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chicken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3346704" y="3529584"/>
            <a:ext cx="1024128" cy="1115568"/>
          </a:xfrm>
          <a:prstGeom prst="roundRect">
            <a:avLst>
              <a:gd name="adj" fmla="val 535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0" name="Image 2" descr="/Users/teddylee/enlistments/github/tlee21/aicourse/our_typescript_course_decks/assets/l01-cs10/rabbit-generalization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73" y="3639312"/>
            <a:ext cx="487990" cy="65836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3493008" y="4343400"/>
            <a:ext cx="731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rabbit</a:t>
            </a:r>
            <a:endParaRPr lang="en-US" sz="1200" dirty="0"/>
          </a:p>
        </p:txBody>
      </p:sp>
      <p:sp>
        <p:nvSpPr>
          <p:cNvPr id="22" name="Shape 17"/>
          <p:cNvSpPr/>
          <p:nvPr/>
        </p:nvSpPr>
        <p:spPr>
          <a:xfrm>
            <a:off x="4517136" y="3529584"/>
            <a:ext cx="1024128" cy="1115568"/>
          </a:xfrm>
          <a:prstGeom prst="roundRect">
            <a:avLst>
              <a:gd name="adj" fmla="val 5357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3" name="Image 3" descr="/Users/teddylee/enlistments/github/tlee21/aicourse/our_typescript_course_decks/assets/l01-cs10/sheep-generalization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267" y="3639312"/>
            <a:ext cx="635865" cy="65836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4663440" y="4343400"/>
            <a:ext cx="7315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sheep</a:t>
            </a:r>
            <a:endParaRPr lang="en-US" sz="1200" dirty="0"/>
          </a:p>
        </p:txBody>
      </p:sp>
      <p:sp>
        <p:nvSpPr>
          <p:cNvPr id="25" name="Shape 19"/>
          <p:cNvSpPr/>
          <p:nvPr/>
        </p:nvSpPr>
        <p:spPr>
          <a:xfrm>
            <a:off x="6729984" y="3401568"/>
            <a:ext cx="2011680" cy="1335024"/>
          </a:xfrm>
          <a:prstGeom prst="roundRect">
            <a:avLst>
              <a:gd name="adj" fmla="val 4110"/>
            </a:avLst>
          </a:prstGeom>
          <a:solidFill>
            <a:srgbClr val="FFF8EA"/>
          </a:solidFill>
          <a:ln w="9525">
            <a:solidFill>
              <a:srgbClr val="DBC8B6"/>
            </a:solidFill>
            <a:prstDash val="solid"/>
          </a:ln>
        </p:spPr>
      </p:sp>
      <p:pic>
        <p:nvPicPr>
          <p:cNvPr id="26" name="Image 4" descr="/Users/teddylee/enlistments/github/tlee21/aicourse/our_typescript_course_decks/assets/l01-cs10/function-machine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768" y="3511296"/>
            <a:ext cx="1278112" cy="87782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6876288" y="4434840"/>
            <a:ext cx="171907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65564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same rule, new input</a:t>
            </a:r>
            <a:endParaRPr lang="en-US" sz="1200" dirty="0"/>
          </a:p>
        </p:txBody>
      </p:sp>
      <p:sp>
        <p:nvSpPr>
          <p:cNvPr id="28" name="Shape 21"/>
          <p:cNvSpPr/>
          <p:nvPr/>
        </p:nvSpPr>
        <p:spPr>
          <a:xfrm>
            <a:off x="1463040" y="4892040"/>
            <a:ext cx="9372600" cy="1024128"/>
          </a:xfrm>
          <a:prstGeom prst="roundRect">
            <a:avLst>
              <a:gd name="adj" fmla="val 5357"/>
            </a:avLst>
          </a:prstGeom>
          <a:solidFill>
            <a:srgbClr val="DFF2EE"/>
          </a:solidFill>
          <a:ln w="9525">
            <a:solidFill>
              <a:srgbClr val="DBC8B6"/>
            </a:solidFill>
            <a:prstDash val="solid"/>
          </a:ln>
        </p:spPr>
      </p:sp>
      <p:sp>
        <p:nvSpPr>
          <p:cNvPr id="29" name="Shape 22"/>
          <p:cNvSpPr/>
          <p:nvPr/>
        </p:nvSpPr>
        <p:spPr>
          <a:xfrm>
            <a:off x="1463040" y="4892040"/>
            <a:ext cx="64008" cy="1024128"/>
          </a:xfrm>
          <a:prstGeom prst="rect">
            <a:avLst/>
          </a:prstGeom>
          <a:solidFill>
            <a:srgbClr val="1F8A8A"/>
          </a:solidFill>
          <a:ln w="12700">
            <a:solidFill>
              <a:srgbClr val="1F8A8A"/>
            </a:solidFill>
            <a:prstDash val="solid"/>
          </a:ln>
        </p:spPr>
      </p:sp>
      <p:sp>
        <p:nvSpPr>
          <p:cNvPr id="30" name="Text 23"/>
          <p:cNvSpPr/>
          <p:nvPr/>
        </p:nvSpPr>
        <p:spPr>
          <a:xfrm>
            <a:off x="1700784" y="5074920"/>
            <a:ext cx="8915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b="1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this matters</a:t>
            </a:r>
            <a:endParaRPr lang="en-US" sz="1700" dirty="0"/>
          </a:p>
        </p:txBody>
      </p:sp>
      <p:sp>
        <p:nvSpPr>
          <p:cNvPr id="31" name="Text 24"/>
          <p:cNvSpPr/>
          <p:nvPr/>
        </p:nvSpPr>
        <p:spPr>
          <a:xfrm>
            <a:off x="1764792" y="5550408"/>
            <a:ext cx="88422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parameter names what changes.</a:t>
            </a:r>
            <a:endParaRPr lang="en-US" sz="1500" dirty="0"/>
          </a:p>
          <a:p>
            <a:pPr marL="152400" indent="-152400">
              <a:buSzPct val="100000"/>
              <a:buChar char="•"/>
            </a:pPr>
            <a:r>
              <a:rPr lang="en-US" sz="1500" dirty="0">
                <a:solidFill>
                  <a:srgbClr val="201A1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type says which inputs make sense.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AICourse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Game Development and Computer Science Summer Program - L01</dc:title>
  <dc:subject>AI Game Development and Computer Science Summer Program</dc:subject>
  <dc:creator>AICourse</dc:creator>
  <cp:lastModifiedBy>AICourse</cp:lastModifiedBy>
  <cp:revision>1</cp:revision>
  <dcterms:created xsi:type="dcterms:W3CDTF">2026-06-29T07:48:55Z</dcterms:created>
  <dcterms:modified xsi:type="dcterms:W3CDTF">2026-06-29T07:48:55Z</dcterms:modified>
</cp:coreProperties>
</file>